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4"/>
  </p:notesMasterIdLst>
  <p:handoutMasterIdLst>
    <p:handoutMasterId r:id="rId25"/>
  </p:handoutMasterIdLst>
  <p:sldIdLst>
    <p:sldId id="256" r:id="rId2"/>
    <p:sldId id="293" r:id="rId3"/>
    <p:sldId id="257" r:id="rId4"/>
    <p:sldId id="335" r:id="rId5"/>
    <p:sldId id="318" r:id="rId6"/>
    <p:sldId id="288" r:id="rId7"/>
    <p:sldId id="289" r:id="rId8"/>
    <p:sldId id="324" r:id="rId9"/>
    <p:sldId id="338" r:id="rId10"/>
    <p:sldId id="337" r:id="rId11"/>
    <p:sldId id="287" r:id="rId12"/>
    <p:sldId id="322" r:id="rId13"/>
    <p:sldId id="278" r:id="rId14"/>
    <p:sldId id="291" r:id="rId15"/>
    <p:sldId id="326" r:id="rId16"/>
    <p:sldId id="328" r:id="rId17"/>
    <p:sldId id="330" r:id="rId18"/>
    <p:sldId id="332" r:id="rId19"/>
    <p:sldId id="315" r:id="rId20"/>
    <p:sldId id="303" r:id="rId21"/>
    <p:sldId id="305" r:id="rId22"/>
    <p:sldId id="323" r:id="rId23"/>
  </p:sldIdLst>
  <p:sldSz cx="9144000" cy="6858000" type="screen4x3"/>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DE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5740" autoAdjust="0"/>
  </p:normalViewPr>
  <p:slideViewPr>
    <p:cSldViewPr>
      <p:cViewPr varScale="1">
        <p:scale>
          <a:sx n="86" d="100"/>
          <a:sy n="86" d="100"/>
        </p:scale>
        <p:origin x="-1373" y="-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dLbls>
            <c:showLegendKey val="0"/>
            <c:showVal val="1"/>
            <c:showCatName val="1"/>
            <c:showSerName val="0"/>
            <c:showPercent val="0"/>
            <c:showBubbleSize val="0"/>
            <c:showLeaderLines val="1"/>
          </c:dLbls>
          <c:cat>
            <c:strRef>
              <c:f>Sheet1!$A$29:$A$39</c:f>
              <c:strCache>
                <c:ptCount val="11"/>
                <c:pt idx="0">
                  <c:v>Spanish</c:v>
                </c:pt>
                <c:pt idx="1">
                  <c:v>Chinese</c:v>
                </c:pt>
                <c:pt idx="2">
                  <c:v>Arabic</c:v>
                </c:pt>
                <c:pt idx="3">
                  <c:v>Bengali</c:v>
                </c:pt>
                <c:pt idx="4">
                  <c:v>Russian</c:v>
                </c:pt>
                <c:pt idx="5">
                  <c:v>Urdu</c:v>
                </c:pt>
                <c:pt idx="6">
                  <c:v>Haitian  </c:v>
                </c:pt>
                <c:pt idx="7">
                  <c:v>French</c:v>
                </c:pt>
                <c:pt idx="8">
                  <c:v>Karen</c:v>
                </c:pt>
                <c:pt idx="9">
                  <c:v>Nepali</c:v>
                </c:pt>
                <c:pt idx="10">
                  <c:v>Other</c:v>
                </c:pt>
              </c:strCache>
            </c:strRef>
          </c:cat>
          <c:val>
            <c:numRef>
              <c:f>Sheet1!$C$29:$C$39</c:f>
              <c:numCache>
                <c:formatCode>0.0%</c:formatCode>
                <c:ptCount val="11"/>
                <c:pt idx="0">
                  <c:v>0.64322900173534148</c:v>
                </c:pt>
                <c:pt idx="1">
                  <c:v>0.10598671682690075</c:v>
                </c:pt>
                <c:pt idx="2">
                  <c:v>4.3092201096938454E-2</c:v>
                </c:pt>
                <c:pt idx="3">
                  <c:v>3.0704143286002003E-2</c:v>
                </c:pt>
                <c:pt idx="4">
                  <c:v>1.6981857026443902E-2</c:v>
                </c:pt>
                <c:pt idx="5">
                  <c:v>1.6910078913701596E-2</c:v>
                </c:pt>
                <c:pt idx="6">
                  <c:v>1.5698295480934467E-2</c:v>
                </c:pt>
                <c:pt idx="7">
                  <c:v>1.195316689255661E-2</c:v>
                </c:pt>
                <c:pt idx="8">
                  <c:v>9.6267115913207593E-3</c:v>
                </c:pt>
                <c:pt idx="9">
                  <c:v>8.1193712237323766E-3</c:v>
                </c:pt>
                <c:pt idx="10">
                  <c:v>9.769845592612765E-2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77657390956971495"/>
          <c:y val="0.23206649168853893"/>
          <c:w val="8.9914741965665512E-2"/>
          <c:h val="0.55253346456692909"/>
        </c:manualLayout>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349097034512477"/>
          <c:y val="0.27515907570377235"/>
          <c:w val="0.42020711639215852"/>
          <c:h val="0.89764492753623193"/>
        </c:manualLayout>
      </c:layout>
      <c:pieChart>
        <c:varyColors val="1"/>
        <c:ser>
          <c:idx val="0"/>
          <c:order val="0"/>
          <c:dLbls>
            <c:showLegendKey val="0"/>
            <c:showVal val="1"/>
            <c:showCatName val="1"/>
            <c:showSerName val="0"/>
            <c:showPercent val="0"/>
            <c:showBubbleSize val="0"/>
            <c:showLeaderLines val="1"/>
          </c:dLbls>
          <c:cat>
            <c:strRef>
              <c:f>Sheet1!$A$2:$A$11</c:f>
              <c:strCache>
                <c:ptCount val="10"/>
                <c:pt idx="0">
                  <c:v>Spanish</c:v>
                </c:pt>
                <c:pt idx="1">
                  <c:v>French</c:v>
                </c:pt>
                <c:pt idx="2">
                  <c:v>Italian</c:v>
                </c:pt>
                <c:pt idx="3">
                  <c:v>Chinese</c:v>
                </c:pt>
                <c:pt idx="4">
                  <c:v>Latin</c:v>
                </c:pt>
                <c:pt idx="5">
                  <c:v>American Sign Language</c:v>
                </c:pt>
                <c:pt idx="6">
                  <c:v>German</c:v>
                </c:pt>
                <c:pt idx="7">
                  <c:v>Japanese</c:v>
                </c:pt>
                <c:pt idx="8">
                  <c:v>Russian</c:v>
                </c:pt>
                <c:pt idx="9">
                  <c:v>Korean</c:v>
                </c:pt>
              </c:strCache>
            </c:strRef>
          </c:cat>
          <c:val>
            <c:numRef>
              <c:f>Sheet1!$D$2:$D$11</c:f>
              <c:numCache>
                <c:formatCode>0.0%</c:formatCode>
                <c:ptCount val="10"/>
                <c:pt idx="0">
                  <c:v>0.72817317397821335</c:v>
                </c:pt>
                <c:pt idx="1">
                  <c:v>0.11626909475755223</c:v>
                </c:pt>
                <c:pt idx="2">
                  <c:v>6.556498103636775E-2</c:v>
                </c:pt>
                <c:pt idx="3">
                  <c:v>3.0014289743786993E-2</c:v>
                </c:pt>
                <c:pt idx="4">
                  <c:v>2.5890544758601235E-2</c:v>
                </c:pt>
                <c:pt idx="5">
                  <c:v>8.609978577039901E-3</c:v>
                </c:pt>
                <c:pt idx="6">
                  <c:v>8.5074094536096174E-3</c:v>
                </c:pt>
                <c:pt idx="7">
                  <c:v>5.0445359796167178E-3</c:v>
                </c:pt>
                <c:pt idx="8">
                  <c:v>4.0654670741458203E-3</c:v>
                </c:pt>
                <c:pt idx="9">
                  <c:v>1.9324955300842233E-3</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6524230971459331"/>
          <c:y val="0.29316339037961942"/>
          <c:w val="0.27295829578117331"/>
          <c:h val="0.37622338579914111"/>
        </c:manualLayout>
      </c:layout>
      <c:overlay val="0"/>
    </c:legend>
    <c:plotVisOnly val="1"/>
    <c:dispBlanksAs val="gap"/>
    <c:showDLblsOverMax val="0"/>
  </c:chart>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0.18801</cdr:x>
      <cdr:y>0.01917</cdr:y>
    </cdr:from>
    <cdr:to>
      <cdr:x>0.71946</cdr:x>
      <cdr:y>0.08159</cdr:y>
    </cdr:to>
    <cdr:sp macro="" textlink="">
      <cdr:nvSpPr>
        <cdr:cNvPr id="2" name="TextBox 1"/>
        <cdr:cNvSpPr txBox="1"/>
      </cdr:nvSpPr>
      <cdr:spPr>
        <a:xfrm xmlns:a="http://schemas.openxmlformats.org/drawingml/2006/main">
          <a:off x="1468209" y="117023"/>
          <a:ext cx="4150179" cy="381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endParaRPr lang="en-US" sz="1200" b="1" dirty="0">
            <a:effectLst/>
            <a:latin typeface="+mn-lt"/>
            <a:ea typeface="+mn-ea"/>
            <a:cs typeface="+mn-cs"/>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3853" y="0"/>
            <a:ext cx="3024770" cy="457200"/>
          </a:xfrm>
          <a:prstGeom prst="rect">
            <a:avLst/>
          </a:prstGeom>
        </p:spPr>
        <p:txBody>
          <a:bodyPr vert="horz" lIns="91440" tIns="45720" rIns="91440" bIns="45720" rtlCol="0"/>
          <a:lstStyle>
            <a:lvl1pPr algn="r">
              <a:defRPr sz="1200"/>
            </a:lvl1pPr>
          </a:lstStyle>
          <a:p>
            <a:fld id="{E04CA6C4-9B23-45C9-AE71-12EE669B15D2}" type="datetimeFigureOut">
              <a:rPr lang="en-US" smtClean="0"/>
              <a:pPr/>
              <a:t>3/7/2016</a:t>
            </a:fld>
            <a:endParaRPr lang="en-US"/>
          </a:p>
        </p:txBody>
      </p:sp>
      <p:sp>
        <p:nvSpPr>
          <p:cNvPr id="4" name="Footer Placeholder 3"/>
          <p:cNvSpPr>
            <a:spLocks noGrp="1"/>
          </p:cNvSpPr>
          <p:nvPr>
            <p:ph type="ftr" sz="quarter" idx="2"/>
          </p:nvPr>
        </p:nvSpPr>
        <p:spPr>
          <a:xfrm>
            <a:off x="0" y="8685214"/>
            <a:ext cx="302477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3853" y="8685214"/>
            <a:ext cx="3024770" cy="457200"/>
          </a:xfrm>
          <a:prstGeom prst="rect">
            <a:avLst/>
          </a:prstGeom>
        </p:spPr>
        <p:txBody>
          <a:bodyPr vert="horz" lIns="91440" tIns="45720" rIns="91440" bIns="45720" rtlCol="0" anchor="b"/>
          <a:lstStyle>
            <a:lvl1pPr algn="r">
              <a:defRPr sz="1200"/>
            </a:lvl1pPr>
          </a:lstStyle>
          <a:p>
            <a:fld id="{7CC2B908-56A2-44F4-9554-7F4967641D4E}" type="slidenum">
              <a:rPr lang="en-US" smtClean="0"/>
              <a:pPr/>
              <a:t>‹#›</a:t>
            </a:fld>
            <a:endParaRPr lang="en-US"/>
          </a:p>
        </p:txBody>
      </p:sp>
    </p:spTree>
    <p:extLst>
      <p:ext uri="{BB962C8B-B14F-4D97-AF65-F5344CB8AC3E}">
        <p14:creationId xmlns:p14="http://schemas.microsoft.com/office/powerpoint/2010/main" val="2893653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3853" y="0"/>
            <a:ext cx="3024770" cy="457200"/>
          </a:xfrm>
          <a:prstGeom prst="rect">
            <a:avLst/>
          </a:prstGeom>
        </p:spPr>
        <p:txBody>
          <a:bodyPr vert="horz" lIns="91440" tIns="45720" rIns="91440" bIns="45720" rtlCol="0"/>
          <a:lstStyle>
            <a:lvl1pPr algn="r">
              <a:defRPr sz="1200"/>
            </a:lvl1pPr>
          </a:lstStyle>
          <a:p>
            <a:fld id="{D9915EB9-6927-4E25-A708-B177C57E7CE6}" type="datetimeFigureOut">
              <a:rPr lang="en-US" smtClean="0"/>
              <a:pPr/>
              <a:t>3/7/2016</a:t>
            </a:fld>
            <a:endParaRPr lang="en-US"/>
          </a:p>
        </p:txBody>
      </p:sp>
      <p:sp>
        <p:nvSpPr>
          <p:cNvPr id="4" name="Slide Image Placeholder 3"/>
          <p:cNvSpPr>
            <a:spLocks noGrp="1" noRot="1" noChangeAspect="1"/>
          </p:cNvSpPr>
          <p:nvPr>
            <p:ph type="sldImg" idx="2"/>
          </p:nvPr>
        </p:nvSpPr>
        <p:spPr>
          <a:xfrm>
            <a:off x="1204913" y="685800"/>
            <a:ext cx="4570412"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026" y="4343403"/>
            <a:ext cx="558419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4"/>
            <a:ext cx="302477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3853" y="8685214"/>
            <a:ext cx="3024770" cy="457200"/>
          </a:xfrm>
          <a:prstGeom prst="rect">
            <a:avLst/>
          </a:prstGeom>
        </p:spPr>
        <p:txBody>
          <a:bodyPr vert="horz" lIns="91440" tIns="45720" rIns="91440" bIns="45720" rtlCol="0" anchor="b"/>
          <a:lstStyle>
            <a:lvl1pPr algn="r">
              <a:defRPr sz="1200"/>
            </a:lvl1pPr>
          </a:lstStyle>
          <a:p>
            <a:fld id="{53750194-C0A6-4A78-9CDC-AB2A75E2999E}" type="slidenum">
              <a:rPr lang="en-US" smtClean="0"/>
              <a:pPr/>
              <a:t>‹#›</a:t>
            </a:fld>
            <a:endParaRPr lang="en-US"/>
          </a:p>
        </p:txBody>
      </p:sp>
    </p:spTree>
    <p:extLst>
      <p:ext uri="{BB962C8B-B14F-4D97-AF65-F5344CB8AC3E}">
        <p14:creationId xmlns:p14="http://schemas.microsoft.com/office/powerpoint/2010/main" val="3263928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750194-C0A6-4A78-9CDC-AB2A75E2999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750194-C0A6-4A78-9CDC-AB2A75E2999E}" type="slidenum">
              <a:rPr lang="en-US" smtClean="0"/>
              <a:pPr/>
              <a:t>13</a:t>
            </a:fld>
            <a:endParaRPr lang="en-US"/>
          </a:p>
        </p:txBody>
      </p:sp>
    </p:spTree>
    <p:extLst>
      <p:ext uri="{BB962C8B-B14F-4D97-AF65-F5344CB8AC3E}">
        <p14:creationId xmlns:p14="http://schemas.microsoft.com/office/powerpoint/2010/main" val="357892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3750194-C0A6-4A78-9CDC-AB2A75E2999E}" type="slidenum">
              <a:rPr lang="en-US" smtClean="0"/>
              <a:pPr/>
              <a:t>14</a:t>
            </a:fld>
            <a:endParaRPr lang="en-US"/>
          </a:p>
        </p:txBody>
      </p:sp>
    </p:spTree>
    <p:extLst>
      <p:ext uri="{BB962C8B-B14F-4D97-AF65-F5344CB8AC3E}">
        <p14:creationId xmlns:p14="http://schemas.microsoft.com/office/powerpoint/2010/main" val="20146359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3750194-C0A6-4A78-9CDC-AB2A75E2999E}" type="slidenum">
              <a:rPr lang="en-US" smtClean="0"/>
              <a:pPr/>
              <a:t>15</a:t>
            </a:fld>
            <a:endParaRPr lang="en-US"/>
          </a:p>
        </p:txBody>
      </p:sp>
    </p:spTree>
    <p:extLst>
      <p:ext uri="{BB962C8B-B14F-4D97-AF65-F5344CB8AC3E}">
        <p14:creationId xmlns:p14="http://schemas.microsoft.com/office/powerpoint/2010/main" val="2845632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750194-C0A6-4A78-9CDC-AB2A75E2999E}" type="slidenum">
              <a:rPr lang="en-US" smtClean="0"/>
              <a:pPr/>
              <a:t>16</a:t>
            </a:fld>
            <a:endParaRPr lang="en-US"/>
          </a:p>
        </p:txBody>
      </p:sp>
    </p:spTree>
    <p:extLst>
      <p:ext uri="{BB962C8B-B14F-4D97-AF65-F5344CB8AC3E}">
        <p14:creationId xmlns:p14="http://schemas.microsoft.com/office/powerpoint/2010/main" val="2574967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smtClean="0">
              <a:effectLst/>
            </a:endParaRPr>
          </a:p>
        </p:txBody>
      </p:sp>
      <p:sp>
        <p:nvSpPr>
          <p:cNvPr id="4" name="Slide Number Placeholder 3"/>
          <p:cNvSpPr>
            <a:spLocks noGrp="1"/>
          </p:cNvSpPr>
          <p:nvPr>
            <p:ph type="sldNum" sz="quarter" idx="10"/>
          </p:nvPr>
        </p:nvSpPr>
        <p:spPr/>
        <p:txBody>
          <a:bodyPr/>
          <a:lstStyle/>
          <a:p>
            <a:fld id="{53750194-C0A6-4A78-9CDC-AB2A75E2999E}" type="slidenum">
              <a:rPr lang="en-US" smtClean="0"/>
              <a:pPr/>
              <a:t>17</a:t>
            </a:fld>
            <a:endParaRPr lang="en-US"/>
          </a:p>
        </p:txBody>
      </p:sp>
    </p:spTree>
    <p:extLst>
      <p:ext uri="{BB962C8B-B14F-4D97-AF65-F5344CB8AC3E}">
        <p14:creationId xmlns:p14="http://schemas.microsoft.com/office/powerpoint/2010/main" val="924525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53750194-C0A6-4A78-9CDC-AB2A75E2999E}" type="slidenum">
              <a:rPr lang="en-US" smtClean="0"/>
              <a:pPr/>
              <a:t>18</a:t>
            </a:fld>
            <a:endParaRPr lang="en-US"/>
          </a:p>
        </p:txBody>
      </p:sp>
    </p:spTree>
    <p:extLst>
      <p:ext uri="{BB962C8B-B14F-4D97-AF65-F5344CB8AC3E}">
        <p14:creationId xmlns:p14="http://schemas.microsoft.com/office/powerpoint/2010/main" val="3772001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750194-C0A6-4A78-9CDC-AB2A75E2999E}" type="slidenum">
              <a:rPr lang="en-US" smtClean="0"/>
              <a:pPr/>
              <a:t>19</a:t>
            </a:fld>
            <a:endParaRPr lang="en-US"/>
          </a:p>
        </p:txBody>
      </p:sp>
    </p:spTree>
    <p:extLst>
      <p:ext uri="{BB962C8B-B14F-4D97-AF65-F5344CB8AC3E}">
        <p14:creationId xmlns:p14="http://schemas.microsoft.com/office/powerpoint/2010/main" val="11877203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750194-C0A6-4A78-9CDC-AB2A75E2999E}" type="slidenum">
              <a:rPr lang="en-US" smtClean="0"/>
              <a:pPr/>
              <a:t>20</a:t>
            </a:fld>
            <a:endParaRPr lang="en-US"/>
          </a:p>
        </p:txBody>
      </p:sp>
    </p:spTree>
    <p:extLst>
      <p:ext uri="{BB962C8B-B14F-4D97-AF65-F5344CB8AC3E}">
        <p14:creationId xmlns:p14="http://schemas.microsoft.com/office/powerpoint/2010/main" val="1652704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750194-C0A6-4A78-9CDC-AB2A75E2999E}" type="slidenum">
              <a:rPr lang="en-US" smtClean="0"/>
              <a:pPr/>
              <a:t>21</a:t>
            </a:fld>
            <a:endParaRPr lang="en-US"/>
          </a:p>
        </p:txBody>
      </p:sp>
    </p:spTree>
    <p:extLst>
      <p:ext uri="{BB962C8B-B14F-4D97-AF65-F5344CB8AC3E}">
        <p14:creationId xmlns:p14="http://schemas.microsoft.com/office/powerpoint/2010/main" val="4059179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750194-C0A6-4A78-9CDC-AB2A75E2999E}" type="slidenum">
              <a:rPr lang="en-US" smtClean="0"/>
              <a:pPr/>
              <a:t>22</a:t>
            </a:fld>
            <a:endParaRPr lang="en-US"/>
          </a:p>
        </p:txBody>
      </p:sp>
    </p:spTree>
    <p:extLst>
      <p:ext uri="{BB962C8B-B14F-4D97-AF65-F5344CB8AC3E}">
        <p14:creationId xmlns:p14="http://schemas.microsoft.com/office/powerpoint/2010/main" val="3345578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3750194-C0A6-4A78-9CDC-AB2A75E2999E}" type="slidenum">
              <a:rPr lang="en-US" smtClean="0"/>
              <a:pPr/>
              <a:t>3</a:t>
            </a:fld>
            <a:endParaRPr lang="en-US"/>
          </a:p>
        </p:txBody>
      </p:sp>
    </p:spTree>
    <p:extLst>
      <p:ext uri="{BB962C8B-B14F-4D97-AF65-F5344CB8AC3E}">
        <p14:creationId xmlns:p14="http://schemas.microsoft.com/office/powerpoint/2010/main" val="3806467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750194-C0A6-4A78-9CDC-AB2A75E2999E}" type="slidenum">
              <a:rPr lang="en-US" smtClean="0"/>
              <a:pPr/>
              <a:t>5</a:t>
            </a:fld>
            <a:endParaRPr lang="en-US"/>
          </a:p>
        </p:txBody>
      </p:sp>
    </p:spTree>
    <p:extLst>
      <p:ext uri="{BB962C8B-B14F-4D97-AF65-F5344CB8AC3E}">
        <p14:creationId xmlns:p14="http://schemas.microsoft.com/office/powerpoint/2010/main" val="2341637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750194-C0A6-4A78-9CDC-AB2A75E2999E}" type="slidenum">
              <a:rPr lang="en-US" smtClean="0"/>
              <a:pPr/>
              <a:t>6</a:t>
            </a:fld>
            <a:endParaRPr lang="en-US"/>
          </a:p>
        </p:txBody>
      </p:sp>
    </p:spTree>
    <p:extLst>
      <p:ext uri="{BB962C8B-B14F-4D97-AF65-F5344CB8AC3E}">
        <p14:creationId xmlns:p14="http://schemas.microsoft.com/office/powerpoint/2010/main" val="1383655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53750194-C0A6-4A78-9CDC-AB2A75E2999E}" type="slidenum">
              <a:rPr lang="en-US" smtClean="0"/>
              <a:pPr/>
              <a:t>7</a:t>
            </a:fld>
            <a:endParaRPr lang="en-US"/>
          </a:p>
        </p:txBody>
      </p:sp>
    </p:spTree>
    <p:extLst>
      <p:ext uri="{BB962C8B-B14F-4D97-AF65-F5344CB8AC3E}">
        <p14:creationId xmlns:p14="http://schemas.microsoft.com/office/powerpoint/2010/main" val="2661773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US" altLang="en-US" dirty="0" smtClean="0">
              <a:latin typeface="Arial" pitchFamily="34" charset="0"/>
            </a:endParaRPr>
          </a:p>
        </p:txBody>
      </p:sp>
      <p:sp>
        <p:nvSpPr>
          <p:cNvPr id="4" name="Slide Number Placeholder 3"/>
          <p:cNvSpPr>
            <a:spLocks noGrp="1"/>
          </p:cNvSpPr>
          <p:nvPr>
            <p:ph type="sldNum" sz="quarter" idx="10"/>
          </p:nvPr>
        </p:nvSpPr>
        <p:spPr/>
        <p:txBody>
          <a:bodyPr/>
          <a:lstStyle/>
          <a:p>
            <a:fld id="{53750194-C0A6-4A78-9CDC-AB2A75E2999E}" type="slidenum">
              <a:rPr lang="en-US" smtClean="0"/>
              <a:pPr/>
              <a:t>9</a:t>
            </a:fld>
            <a:endParaRPr lang="en-US"/>
          </a:p>
        </p:txBody>
      </p:sp>
    </p:spTree>
    <p:extLst>
      <p:ext uri="{BB962C8B-B14F-4D97-AF65-F5344CB8AC3E}">
        <p14:creationId xmlns:p14="http://schemas.microsoft.com/office/powerpoint/2010/main" val="2478779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latin typeface="Arial" pitchFamily="34" charset="0"/>
            </a:endParaRPr>
          </a:p>
        </p:txBody>
      </p:sp>
      <p:sp>
        <p:nvSpPr>
          <p:cNvPr id="1126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31711" indent="-279495" eaLnBrk="0" hangingPunct="0">
              <a:spcBef>
                <a:spcPct val="30000"/>
              </a:spcBef>
              <a:defRPr sz="1200">
                <a:solidFill>
                  <a:schemeClr val="tx1"/>
                </a:solidFill>
                <a:latin typeface="Calibri" pitchFamily="34" charset="0"/>
              </a:defRPr>
            </a:lvl2pPr>
            <a:lvl3pPr marL="1125831" indent="-222968" eaLnBrk="0" hangingPunct="0">
              <a:spcBef>
                <a:spcPct val="30000"/>
              </a:spcBef>
              <a:defRPr sz="1200">
                <a:solidFill>
                  <a:schemeClr val="tx1"/>
                </a:solidFill>
                <a:latin typeface="Calibri" pitchFamily="34" charset="0"/>
              </a:defRPr>
            </a:lvl3pPr>
            <a:lvl4pPr marL="1576477" indent="-222968" eaLnBrk="0" hangingPunct="0">
              <a:spcBef>
                <a:spcPct val="30000"/>
              </a:spcBef>
              <a:defRPr sz="1200">
                <a:solidFill>
                  <a:schemeClr val="tx1"/>
                </a:solidFill>
                <a:latin typeface="Calibri" pitchFamily="34" charset="0"/>
              </a:defRPr>
            </a:lvl4pPr>
            <a:lvl5pPr marL="2027124" indent="-222968" eaLnBrk="0" hangingPunct="0">
              <a:spcBef>
                <a:spcPct val="30000"/>
              </a:spcBef>
              <a:defRPr sz="1200">
                <a:solidFill>
                  <a:schemeClr val="tx1"/>
                </a:solidFill>
                <a:latin typeface="Calibri" pitchFamily="34" charset="0"/>
              </a:defRPr>
            </a:lvl5pPr>
            <a:lvl6pPr marL="2479340" indent="-222968" eaLnBrk="0" fontAlgn="base" hangingPunct="0">
              <a:spcBef>
                <a:spcPct val="30000"/>
              </a:spcBef>
              <a:spcAft>
                <a:spcPct val="0"/>
              </a:spcAft>
              <a:defRPr sz="1200">
                <a:solidFill>
                  <a:schemeClr val="tx1"/>
                </a:solidFill>
                <a:latin typeface="Calibri" pitchFamily="34" charset="0"/>
              </a:defRPr>
            </a:lvl6pPr>
            <a:lvl7pPr marL="2931557" indent="-222968" eaLnBrk="0" fontAlgn="base" hangingPunct="0">
              <a:spcBef>
                <a:spcPct val="30000"/>
              </a:spcBef>
              <a:spcAft>
                <a:spcPct val="0"/>
              </a:spcAft>
              <a:defRPr sz="1200">
                <a:solidFill>
                  <a:schemeClr val="tx1"/>
                </a:solidFill>
                <a:latin typeface="Calibri" pitchFamily="34" charset="0"/>
              </a:defRPr>
            </a:lvl7pPr>
            <a:lvl8pPr marL="3383773" indent="-222968" eaLnBrk="0" fontAlgn="base" hangingPunct="0">
              <a:spcBef>
                <a:spcPct val="30000"/>
              </a:spcBef>
              <a:spcAft>
                <a:spcPct val="0"/>
              </a:spcAft>
              <a:defRPr sz="1200">
                <a:solidFill>
                  <a:schemeClr val="tx1"/>
                </a:solidFill>
                <a:latin typeface="Calibri" pitchFamily="34" charset="0"/>
              </a:defRPr>
            </a:lvl8pPr>
            <a:lvl9pPr marL="3835990" indent="-222968" eaLnBrk="0" fontAlgn="base" hangingPunct="0">
              <a:spcBef>
                <a:spcPct val="30000"/>
              </a:spcBef>
              <a:spcAft>
                <a:spcPct val="0"/>
              </a:spcAft>
              <a:defRPr sz="1200">
                <a:solidFill>
                  <a:schemeClr val="tx1"/>
                </a:solidFill>
                <a:latin typeface="Calibri" pitchFamily="34" charset="0"/>
              </a:defRPr>
            </a:lvl9pPr>
          </a:lstStyle>
          <a:p>
            <a:pPr eaLnBrk="1" fontAlgn="base" hangingPunct="1">
              <a:spcBef>
                <a:spcPct val="0"/>
              </a:spcBef>
              <a:spcAft>
                <a:spcPct val="0"/>
              </a:spcAft>
              <a:defRPr/>
            </a:pPr>
            <a:fld id="{C5A381C5-1176-4F4E-ABDA-020F47081D19}" type="slidenum">
              <a:rPr lang="en-US" altLang="en-US" smtClean="0">
                <a:latin typeface="Arial" pitchFamily="34" charset="0"/>
              </a:rPr>
              <a:pPr eaLnBrk="1" fontAlgn="base" hangingPunct="1">
                <a:spcBef>
                  <a:spcPct val="0"/>
                </a:spcBef>
                <a:spcAft>
                  <a:spcPct val="0"/>
                </a:spcAft>
                <a:defRPr/>
              </a:pPr>
              <a:t>10</a:t>
            </a:fld>
            <a:endParaRPr lang="en-US" alt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3750194-C0A6-4A78-9CDC-AB2A75E2999E}" type="slidenum">
              <a:rPr lang="en-US" smtClean="0"/>
              <a:pPr/>
              <a:t>11</a:t>
            </a:fld>
            <a:endParaRPr lang="en-US"/>
          </a:p>
        </p:txBody>
      </p:sp>
    </p:spTree>
    <p:extLst>
      <p:ext uri="{BB962C8B-B14F-4D97-AF65-F5344CB8AC3E}">
        <p14:creationId xmlns:p14="http://schemas.microsoft.com/office/powerpoint/2010/main" val="8319020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3750194-C0A6-4A78-9CDC-AB2A75E2999E}" type="slidenum">
              <a:rPr lang="en-US" smtClean="0"/>
              <a:pPr/>
              <a:t>12</a:t>
            </a:fld>
            <a:endParaRPr lang="en-US"/>
          </a:p>
        </p:txBody>
      </p:sp>
    </p:spTree>
    <p:extLst>
      <p:ext uri="{BB962C8B-B14F-4D97-AF65-F5344CB8AC3E}">
        <p14:creationId xmlns:p14="http://schemas.microsoft.com/office/powerpoint/2010/main" val="3946307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EB0FF5-0C5E-49CE-B4EC-8E8C020E699B}" type="datetimeFigureOut">
              <a:rPr lang="en-US" smtClean="0"/>
              <a:pPr/>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EB0FF5-0C5E-49CE-B4EC-8E8C020E699B}" type="datetimeFigureOut">
              <a:rPr lang="en-US" smtClean="0"/>
              <a:pPr/>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EB0FF5-0C5E-49CE-B4EC-8E8C020E699B}" type="datetimeFigureOut">
              <a:rPr lang="en-US" smtClean="0"/>
              <a:pPr/>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228600" y="0"/>
            <a:ext cx="8534400" cy="838200"/>
          </a:xfrm>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mn-cs"/>
              </a:defRPr>
            </a:lvl1pPr>
          </a:lstStyle>
          <a:p>
            <a:pPr>
              <a:defRPr/>
            </a:pPr>
            <a:endParaRPr lang="en-US" altLang="en-US"/>
          </a:p>
        </p:txBody>
      </p:sp>
      <p:sp>
        <p:nvSpPr>
          <p:cNvPr id="4" name="Footer Placeholder 4"/>
          <p:cNvSpPr>
            <a:spLocks noGrp="1"/>
          </p:cNvSpPr>
          <p:nvPr>
            <p:ph type="ftr" sz="quarter" idx="11"/>
          </p:nvPr>
        </p:nvSpPr>
        <p:spPr>
          <a:xfrm>
            <a:off x="0" y="6553200"/>
            <a:ext cx="9144000" cy="304800"/>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mn-cs"/>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3B55646D-7D8C-4926-A384-7A941C851D5B}" type="slidenum">
              <a:rPr lang="en-US" altLang="en-US"/>
              <a:pPr>
                <a:defRPr/>
              </a:pPr>
              <a:t>‹#›</a:t>
            </a:fld>
            <a:endParaRPr lang="en-US" altLang="en-US"/>
          </a:p>
        </p:txBody>
      </p:sp>
    </p:spTree>
    <p:extLst>
      <p:ext uri="{BB962C8B-B14F-4D97-AF65-F5344CB8AC3E}">
        <p14:creationId xmlns:p14="http://schemas.microsoft.com/office/powerpoint/2010/main" val="3602065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EB0FF5-0C5E-49CE-B4EC-8E8C020E699B}" type="datetimeFigureOut">
              <a:rPr lang="en-US" smtClean="0"/>
              <a:pPr/>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EB0FF5-0C5E-49CE-B4EC-8E8C020E699B}" type="datetimeFigureOut">
              <a:rPr lang="en-US" smtClean="0"/>
              <a:pPr/>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EB0FF5-0C5E-49CE-B4EC-8E8C020E699B}" type="datetimeFigureOut">
              <a:rPr lang="en-US" smtClean="0"/>
              <a:pPr/>
              <a:t>3/7/2016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EB0FF5-0C5E-49CE-B4EC-8E8C020E699B}" type="datetimeFigureOut">
              <a:rPr lang="en-US" smtClean="0"/>
              <a:pPr/>
              <a:t>3/7/2016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EB0FF5-0C5E-49CE-B4EC-8E8C020E699B}" type="datetimeFigureOut">
              <a:rPr lang="en-US" smtClean="0"/>
              <a:pPr/>
              <a:t>3/7/2016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EB0FF5-0C5E-49CE-B4EC-8E8C020E699B}" type="datetimeFigureOut">
              <a:rPr lang="en-US" smtClean="0"/>
              <a:pPr/>
              <a:t>3/7/2016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EB0FF5-0C5E-49CE-B4EC-8E8C020E699B}" type="datetimeFigureOut">
              <a:rPr lang="en-US" smtClean="0"/>
              <a:pPr/>
              <a:t>3/7/2016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EB0FF5-0C5E-49CE-B4EC-8E8C020E699B}" type="datetimeFigureOut">
              <a:rPr lang="en-US" smtClean="0"/>
              <a:pPr/>
              <a:t>3/7/2016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0E4694-978E-4436-8C0F-40FC89AB306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EB0FF5-0C5E-49CE-B4EC-8E8C020E699B}" type="datetimeFigureOut">
              <a:rPr lang="en-US" smtClean="0"/>
              <a:pPr/>
              <a:t>3/7/2016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0E4694-978E-4436-8C0F-40FC89AB306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youtu.be/s1i799VgZp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p12.nysed.gov/biling/bilinged/"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hyperlink" Target="mailto:OBEFLS@NYSED.GOV"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uact=8&amp;ved=0CAcQjRxqFQoTCJG_xKGS6cgCFYU7Pgod9h4GNA&amp;url=http://www.p12.nysed.gov/specialed/publications/transition/CTEcert.htm&amp;psig=AFQjCNEFR67qSsMCjGnhH_PDq81hB3PvWQ&amp;ust=1446258326547956"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9242" y="914400"/>
            <a:ext cx="7851648" cy="3733800"/>
          </a:xfrm>
        </p:spPr>
        <p:txBody>
          <a:bodyPr>
            <a:noAutofit/>
          </a:bodyPr>
          <a:lstStyle/>
          <a:p>
            <a:pPr algn="ctr"/>
            <a:r>
              <a:rPr lang="en-US" sz="4400" b="1" dirty="0" smtClean="0"/>
              <a:t>The New York State </a:t>
            </a:r>
            <a:br>
              <a:rPr lang="en-US" sz="4400" b="1" dirty="0" smtClean="0"/>
            </a:br>
            <a:r>
              <a:rPr lang="en-US" sz="4400" b="1" dirty="0" smtClean="0"/>
              <a:t>Seal of Biliteracy</a:t>
            </a:r>
            <a:br>
              <a:rPr lang="en-US" sz="4400" b="1" dirty="0" smtClean="0"/>
            </a:br>
            <a:r>
              <a:rPr lang="en-US" b="1" dirty="0"/>
              <a:t/>
            </a:r>
            <a:br>
              <a:rPr lang="en-US" b="1" dirty="0"/>
            </a:br>
            <a:r>
              <a:rPr lang="en-US" sz="2800" b="1" dirty="0" smtClean="0"/>
              <a:t>New York State Board of Regents</a:t>
            </a:r>
            <a:br>
              <a:rPr lang="en-US" sz="2800" b="1" dirty="0" smtClean="0"/>
            </a:br>
            <a:r>
              <a:rPr lang="en-US" sz="2800" b="1" dirty="0" smtClean="0"/>
              <a:t>Monday, January 11, 2016</a:t>
            </a:r>
            <a:endParaRPr lang="en-US" sz="2800" b="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783" y="5262540"/>
            <a:ext cx="9143999" cy="125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2" descr="Image result for foreign languages"/>
          <p:cNvSpPr>
            <a:spLocks noChangeAspect="1" noChangeArrowheads="1"/>
          </p:cNvSpPr>
          <p:nvPr/>
        </p:nvSpPr>
        <p:spPr bwMode="auto">
          <a:xfrm>
            <a:off x="1016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TextBox 5"/>
          <p:cNvSpPr txBox="1"/>
          <p:nvPr/>
        </p:nvSpPr>
        <p:spPr>
          <a:xfrm>
            <a:off x="0" y="6400800"/>
            <a:ext cx="9144000" cy="400110"/>
          </a:xfrm>
          <a:prstGeom prst="rect">
            <a:avLst/>
          </a:prstGeom>
          <a:noFill/>
        </p:spPr>
        <p:txBody>
          <a:bodyPr wrap="square" rtlCol="0">
            <a:spAutoFit/>
          </a:bodyPr>
          <a:lstStyle/>
          <a:p>
            <a:pPr algn="ctr"/>
            <a:r>
              <a:rPr lang="en-US" sz="2000" dirty="0" smtClean="0">
                <a:latin typeface="+mj-lt"/>
              </a:rPr>
              <a:t>Office of Bilingual Education and World Languages</a:t>
            </a:r>
            <a:endParaRPr lang="en-US" sz="2000" dirty="0">
              <a:latin typeface="+mj-lt"/>
            </a:endParaRPr>
          </a:p>
        </p:txBody>
      </p:sp>
      <p:sp>
        <p:nvSpPr>
          <p:cNvPr id="10" name="TextBox 9"/>
          <p:cNvSpPr txBox="1"/>
          <p:nvPr/>
        </p:nvSpPr>
        <p:spPr>
          <a:xfrm>
            <a:off x="0" y="0"/>
            <a:ext cx="9144000" cy="646331"/>
          </a:xfrm>
          <a:prstGeom prst="rect">
            <a:avLst/>
          </a:prstGeom>
          <a:solidFill>
            <a:schemeClr val="tx1"/>
          </a:solidFill>
        </p:spPr>
        <p:txBody>
          <a:bodyPr wrap="square" rtlCol="0">
            <a:spAutoFit/>
          </a:bodyPr>
          <a:lstStyle/>
          <a:p>
            <a:pPr algn="ctr"/>
            <a:r>
              <a:rPr lang="en-US" sz="3600" b="1" dirty="0" smtClean="0">
                <a:solidFill>
                  <a:schemeClr val="bg1"/>
                </a:solidFill>
              </a:rPr>
              <a:t>The New York State Education Department</a:t>
            </a:r>
            <a:endParaRPr lang="en-US" sz="3600" b="1" dirty="0">
              <a:solidFill>
                <a:schemeClr val="bg1"/>
              </a:solidFill>
            </a:endParaRPr>
          </a:p>
        </p:txBody>
      </p:sp>
      <p:sp>
        <p:nvSpPr>
          <p:cNvPr id="11" name="TextBox 10"/>
          <p:cNvSpPr txBox="1"/>
          <p:nvPr/>
        </p:nvSpPr>
        <p:spPr>
          <a:xfrm>
            <a:off x="0" y="6488668"/>
            <a:ext cx="9144000" cy="369332"/>
          </a:xfrm>
          <a:prstGeom prst="rect">
            <a:avLst/>
          </a:prstGeom>
          <a:solidFill>
            <a:schemeClr val="tx1"/>
          </a:solidFill>
        </p:spPr>
        <p:txBody>
          <a:bodyPr wrap="square" rtlCol="0">
            <a:spAutoFit/>
          </a:bodyPr>
          <a:lstStyle/>
          <a:p>
            <a:pPr algn="ctr"/>
            <a:r>
              <a:rPr lang="en-US" b="1" dirty="0" smtClean="0">
                <a:solidFill>
                  <a:schemeClr val="bg1"/>
                </a:solidFill>
              </a:rPr>
              <a:t>Office of Bilingual Education and World Languages</a:t>
            </a:r>
            <a:endParaRPr lang="en-US" b="1" dirty="0">
              <a:solidFill>
                <a:schemeClr val="bg1"/>
              </a:solidFill>
            </a:endParaRPr>
          </a:p>
        </p:txBody>
      </p:sp>
    </p:spTree>
    <p:extLst>
      <p:ext uri="{BB962C8B-B14F-4D97-AF65-F5344CB8AC3E}">
        <p14:creationId xmlns:p14="http://schemas.microsoft.com/office/powerpoint/2010/main" val="5004124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5800" y="6488668"/>
            <a:ext cx="7696200" cy="400110"/>
          </a:xfrm>
          <a:prstGeom prst="rect">
            <a:avLst/>
          </a:prstGeom>
        </p:spPr>
        <p:txBody>
          <a:bodyPr wrap="square">
            <a:spAutoFit/>
          </a:bodyPr>
          <a:lstStyle/>
          <a:p>
            <a:pPr algn="ctr"/>
            <a:r>
              <a:rPr lang="en-US" sz="2000" dirty="0" smtClean="0">
                <a:latin typeface="+mj-lt"/>
              </a:rPr>
              <a:t>Office of Bilingual Education and World Languages</a:t>
            </a:r>
            <a:endParaRPr lang="en-US" sz="2000" dirty="0">
              <a:latin typeface="+mj-lt"/>
            </a:endParaRPr>
          </a:p>
        </p:txBody>
      </p:sp>
      <p:sp>
        <p:nvSpPr>
          <p:cNvPr id="9" name="TextBox 8"/>
          <p:cNvSpPr txBox="1"/>
          <p:nvPr/>
        </p:nvSpPr>
        <p:spPr>
          <a:xfrm>
            <a:off x="0" y="0"/>
            <a:ext cx="9144000" cy="954107"/>
          </a:xfrm>
          <a:prstGeom prst="rect">
            <a:avLst/>
          </a:prstGeom>
          <a:solidFill>
            <a:schemeClr val="tx1"/>
          </a:solidFill>
        </p:spPr>
        <p:txBody>
          <a:bodyPr wrap="square" rtlCol="0">
            <a:spAutoFit/>
          </a:bodyPr>
          <a:lstStyle/>
          <a:p>
            <a:pPr algn="ctr" fontAlgn="auto">
              <a:spcBef>
                <a:spcPts val="0"/>
              </a:spcBef>
              <a:spcAft>
                <a:spcPts val="0"/>
              </a:spcAft>
              <a:defRPr/>
            </a:pPr>
            <a:r>
              <a:rPr lang="en-US" sz="2800" b="1" dirty="0">
                <a:solidFill>
                  <a:schemeClr val="bg1"/>
                </a:solidFill>
                <a:latin typeface="CartoGothic Std (Headings)"/>
              </a:rPr>
              <a:t>Percentage of Students in LOTE Classes by language 2014-2015</a:t>
            </a:r>
            <a:endParaRPr lang="en-US" sz="2800" b="1" cap="small" dirty="0">
              <a:solidFill>
                <a:schemeClr val="bg1"/>
              </a:solidFill>
              <a:latin typeface="CartoGothic Std (Headings)"/>
            </a:endParaRPr>
          </a:p>
        </p:txBody>
      </p:sp>
      <p:sp>
        <p:nvSpPr>
          <p:cNvPr id="10" name="TextBox 9"/>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22352135"/>
              </p:ext>
            </p:extLst>
          </p:nvPr>
        </p:nvGraphicFramePr>
        <p:xfrm>
          <a:off x="457200" y="1143000"/>
          <a:ext cx="8610600" cy="53456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2967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066800"/>
            <a:ext cx="8763000" cy="4876800"/>
          </a:xfrm>
        </p:spPr>
        <p:txBody>
          <a:bodyPr>
            <a:normAutofit/>
          </a:bodyPr>
          <a:lstStyle/>
          <a:p>
            <a:pPr marL="0" indent="0" algn="ctr">
              <a:buNone/>
            </a:pPr>
            <a:r>
              <a:rPr lang="en-US" b="1" dirty="0" smtClean="0"/>
              <a:t>Released in March 2015 </a:t>
            </a:r>
          </a:p>
          <a:p>
            <a:pPr marL="0" indent="0" algn="ctr">
              <a:buNone/>
            </a:pPr>
            <a:r>
              <a:rPr lang="en-US" b="1" dirty="0" smtClean="0"/>
              <a:t>(ACTFL, NABE, NCSSFL </a:t>
            </a:r>
            <a:r>
              <a:rPr lang="en-US" dirty="0" smtClean="0"/>
              <a:t>and </a:t>
            </a:r>
            <a:r>
              <a:rPr lang="en-US" b="1" dirty="0" smtClean="0"/>
              <a:t>TESOL) </a:t>
            </a:r>
            <a:endParaRPr lang="en-US" dirty="0" smtClean="0"/>
          </a:p>
          <a:p>
            <a:pPr marL="0" indent="0">
              <a:buNone/>
            </a:pPr>
            <a:endParaRPr lang="en-US" dirty="0" smtClean="0"/>
          </a:p>
          <a:p>
            <a:pPr marL="0" indent="0">
              <a:buNone/>
            </a:pPr>
            <a:r>
              <a:rPr lang="en-US" dirty="0" smtClean="0"/>
              <a:t>Demonstrate </a:t>
            </a:r>
            <a:r>
              <a:rPr lang="en-US" dirty="0"/>
              <a:t>language proficiency </a:t>
            </a:r>
            <a:r>
              <a:rPr lang="en-US" dirty="0" smtClean="0"/>
              <a:t>through multiple ways such as </a:t>
            </a:r>
            <a:r>
              <a:rPr lang="en-US" dirty="0" smtClean="0">
                <a:latin typeface="+mj-lt"/>
              </a:rPr>
              <a:t>portfolios that can evaluate </a:t>
            </a:r>
            <a:r>
              <a:rPr lang="en-US" dirty="0">
                <a:latin typeface="+mj-lt"/>
              </a:rPr>
              <a:t>the </a:t>
            </a:r>
            <a:r>
              <a:rPr lang="en-US" dirty="0" smtClean="0">
                <a:latin typeface="+mj-lt"/>
              </a:rPr>
              <a:t>four modalities </a:t>
            </a:r>
            <a:r>
              <a:rPr lang="en-US" dirty="0">
                <a:latin typeface="+mj-lt"/>
              </a:rPr>
              <a:t>of the </a:t>
            </a:r>
            <a:r>
              <a:rPr lang="en-US" dirty="0" smtClean="0">
                <a:latin typeface="+mj-lt"/>
              </a:rPr>
              <a:t>language and validated tests as determined by the state.</a:t>
            </a:r>
          </a:p>
          <a:p>
            <a:pPr>
              <a:buFont typeface="Wingdings" panose="05000000000000000000" pitchFamily="2" charset="2"/>
              <a:buChar char="§"/>
            </a:pPr>
            <a:endParaRPr lang="en-US" dirty="0" smtClean="0"/>
          </a:p>
        </p:txBody>
      </p:sp>
      <p:sp>
        <p:nvSpPr>
          <p:cNvPr id="5" name="Rectangle 4"/>
          <p:cNvSpPr/>
          <p:nvPr/>
        </p:nvSpPr>
        <p:spPr>
          <a:xfrm>
            <a:off x="533400" y="6488668"/>
            <a:ext cx="8229600" cy="400110"/>
          </a:xfrm>
          <a:prstGeom prst="rect">
            <a:avLst/>
          </a:prstGeom>
        </p:spPr>
        <p:txBody>
          <a:bodyPr wrap="square">
            <a:spAutoFit/>
          </a:bodyPr>
          <a:lstStyle/>
          <a:p>
            <a:pPr algn="ctr"/>
            <a:r>
              <a:rPr lang="en-US" sz="2000" dirty="0" smtClean="0">
                <a:latin typeface="+mj-lt"/>
              </a:rPr>
              <a:t>Office of Bilingual Education and World Languages</a:t>
            </a:r>
            <a:endParaRPr lang="en-US" sz="2000" dirty="0">
              <a:latin typeface="+mj-lt"/>
            </a:endParaRPr>
          </a:p>
        </p:txBody>
      </p:sp>
      <p:sp>
        <p:nvSpPr>
          <p:cNvPr id="8" name="TextBox 7"/>
          <p:cNvSpPr txBox="1"/>
          <p:nvPr/>
        </p:nvSpPr>
        <p:spPr>
          <a:xfrm>
            <a:off x="0" y="0"/>
            <a:ext cx="9144000" cy="646331"/>
          </a:xfrm>
          <a:prstGeom prst="rect">
            <a:avLst/>
          </a:prstGeom>
          <a:solidFill>
            <a:schemeClr val="tx1"/>
          </a:solidFill>
        </p:spPr>
        <p:txBody>
          <a:bodyPr wrap="square" rtlCol="0">
            <a:spAutoFit/>
          </a:bodyPr>
          <a:lstStyle/>
          <a:p>
            <a:pPr algn="ctr"/>
            <a:r>
              <a:rPr lang="en-US" sz="3600" b="1" dirty="0" smtClean="0">
                <a:solidFill>
                  <a:schemeClr val="bg1"/>
                </a:solidFill>
              </a:rPr>
              <a:t>Recommendations by National Organizations</a:t>
            </a:r>
            <a:endParaRPr lang="en-US" sz="3600" b="1" dirty="0">
              <a:solidFill>
                <a:schemeClr val="bg1"/>
              </a:solidFill>
            </a:endParaRPr>
          </a:p>
        </p:txBody>
      </p:sp>
      <p:sp>
        <p:nvSpPr>
          <p:cNvPr id="9" name="TextBox 8"/>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Tree>
    <p:extLst>
      <p:ext uri="{BB962C8B-B14F-4D97-AF65-F5344CB8AC3E}">
        <p14:creationId xmlns:p14="http://schemas.microsoft.com/office/powerpoint/2010/main" val="2589875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48324438"/>
              </p:ext>
            </p:extLst>
          </p:nvPr>
        </p:nvGraphicFramePr>
        <p:xfrm>
          <a:off x="27709" y="990601"/>
          <a:ext cx="9116291" cy="5840060"/>
        </p:xfrm>
        <a:graphic>
          <a:graphicData uri="http://schemas.openxmlformats.org/drawingml/2006/table">
            <a:tbl>
              <a:tblPr firstRow="1" bandRow="1">
                <a:tableStyleId>{5C22544A-7EE6-4342-B048-85BDC9FD1C3A}</a:tableStyleId>
              </a:tblPr>
              <a:tblGrid>
                <a:gridCol w="3706091"/>
                <a:gridCol w="5410200"/>
              </a:tblGrid>
              <a:tr h="36141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DISTRICTS</a:t>
                      </a:r>
                    </a:p>
                  </a:txBody>
                  <a:tcPr>
                    <a:solidFill>
                      <a:schemeClr val="tx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SCHOOLS</a:t>
                      </a:r>
                    </a:p>
                  </a:txBody>
                  <a:tcPr>
                    <a:solidFill>
                      <a:schemeClr val="tx1"/>
                    </a:solidFill>
                  </a:tcPr>
                </a:tc>
              </a:tr>
              <a:tr h="2981664">
                <a:tc>
                  <a:txBody>
                    <a:bodyPr/>
                    <a:lstStyle/>
                    <a:p>
                      <a:r>
                        <a:rPr lang="en-US" sz="1600" b="1" dirty="0" smtClean="0"/>
                        <a:t>NYCDOE</a:t>
                      </a:r>
                    </a:p>
                    <a:p>
                      <a:endParaRPr lang="en-US" sz="1600" b="1" dirty="0" smtClean="0"/>
                    </a:p>
                    <a:p>
                      <a:endParaRPr lang="en-US" sz="1600" b="1" dirty="0"/>
                    </a:p>
                  </a:txBody>
                  <a:tcPr>
                    <a:solidFill>
                      <a:schemeClr val="accent4">
                        <a:lumMod val="20000"/>
                        <a:lumOff val="80000"/>
                      </a:schemeClr>
                    </a:solidFill>
                  </a:tcPr>
                </a:tc>
                <a:tc>
                  <a:txBody>
                    <a:bodyPr/>
                    <a:lstStyle/>
                    <a:p>
                      <a:r>
                        <a:rPr lang="en-US" sz="1600" dirty="0" smtClean="0"/>
                        <a:t>Long Island City HS</a:t>
                      </a:r>
                    </a:p>
                    <a:p>
                      <a:r>
                        <a:rPr lang="en-US" sz="1600" dirty="0" smtClean="0"/>
                        <a:t>Manhattan Academy for Arts and Language</a:t>
                      </a:r>
                    </a:p>
                    <a:p>
                      <a:r>
                        <a:rPr lang="en-US" sz="1600" dirty="0" smtClean="0"/>
                        <a:t>Stuyvesant HS</a:t>
                      </a:r>
                    </a:p>
                    <a:p>
                      <a:r>
                        <a:rPr lang="en-US" sz="1600" dirty="0" smtClean="0"/>
                        <a:t>Manhattan Center for Science and Mathematics</a:t>
                      </a:r>
                    </a:p>
                    <a:p>
                      <a:r>
                        <a:rPr lang="en-US" sz="1600" dirty="0" smtClean="0"/>
                        <a:t>Manhattan Bridges HS</a:t>
                      </a:r>
                    </a:p>
                    <a:p>
                      <a:r>
                        <a:rPr lang="en-US" sz="1600" dirty="0" smtClean="0"/>
                        <a:t>Gregorio </a:t>
                      </a:r>
                      <a:r>
                        <a:rPr lang="en-US" sz="1600" dirty="0" err="1" smtClean="0"/>
                        <a:t>Luperon</a:t>
                      </a:r>
                      <a:r>
                        <a:rPr lang="en-US" sz="1600" dirty="0" smtClean="0"/>
                        <a:t> HS for Science and Mathematics</a:t>
                      </a:r>
                    </a:p>
                    <a:p>
                      <a:r>
                        <a:rPr lang="en-US" sz="1600" dirty="0" smtClean="0"/>
                        <a:t>Marble Hill HS for International Studies</a:t>
                      </a:r>
                    </a:p>
                    <a:p>
                      <a:r>
                        <a:rPr lang="en-US" sz="1600" dirty="0" smtClean="0"/>
                        <a:t>High School of World Cultures</a:t>
                      </a:r>
                    </a:p>
                    <a:p>
                      <a:r>
                        <a:rPr lang="en-US" sz="1600" dirty="0" smtClean="0"/>
                        <a:t>Pan American International HS</a:t>
                      </a:r>
                    </a:p>
                    <a:p>
                      <a:r>
                        <a:rPr lang="en-US" sz="1600" dirty="0" smtClean="0"/>
                        <a:t>International School of Liberal Arts 	</a:t>
                      </a:r>
                    </a:p>
                    <a:p>
                      <a:r>
                        <a:rPr lang="en-US" sz="1600" dirty="0" smtClean="0"/>
                        <a:t>Susan Wagner HS 			</a:t>
                      </a:r>
                    </a:p>
                    <a:p>
                      <a:r>
                        <a:rPr lang="en-US" sz="1600" dirty="0" smtClean="0"/>
                        <a:t>High School for Arts and Business  	</a:t>
                      </a:r>
                      <a:endParaRPr lang="en-US" sz="1600" dirty="0"/>
                    </a:p>
                  </a:txBody>
                  <a:tcPr>
                    <a:solidFill>
                      <a:schemeClr val="accent4">
                        <a:lumMod val="20000"/>
                        <a:lumOff val="80000"/>
                      </a:schemeClr>
                    </a:solidFill>
                  </a:tcPr>
                </a:tc>
              </a:tr>
              <a:tr h="331296">
                <a:tc>
                  <a:txBody>
                    <a:bodyPr/>
                    <a:lstStyle/>
                    <a:p>
                      <a:r>
                        <a:rPr lang="en-US" sz="1600" b="1" dirty="0" smtClean="0"/>
                        <a:t>NEW ROCHELLE</a:t>
                      </a:r>
                      <a:endParaRPr lang="en-US" sz="1600" b="1" dirty="0"/>
                    </a:p>
                  </a:txBody>
                  <a:tcPr>
                    <a:solidFill>
                      <a:schemeClr val="accent4">
                        <a:lumMod val="20000"/>
                        <a:lumOff val="80000"/>
                      </a:schemeClr>
                    </a:solidFill>
                  </a:tcPr>
                </a:tc>
                <a:tc>
                  <a:txBody>
                    <a:bodyPr/>
                    <a:lstStyle/>
                    <a:p>
                      <a:r>
                        <a:rPr lang="en-US" sz="1600" dirty="0" smtClean="0"/>
                        <a:t>New Rochelle</a:t>
                      </a:r>
                      <a:r>
                        <a:rPr lang="en-US" sz="1600" baseline="0" dirty="0" smtClean="0"/>
                        <a:t> HS</a:t>
                      </a:r>
                      <a:endParaRPr lang="en-US" sz="1600" dirty="0"/>
                    </a:p>
                  </a:txBody>
                  <a:tcPr>
                    <a:solidFill>
                      <a:schemeClr val="accent4">
                        <a:lumMod val="20000"/>
                        <a:lumOff val="80000"/>
                      </a:schemeClr>
                    </a:solidFill>
                  </a:tcPr>
                </a:tc>
              </a:tr>
              <a:tr h="368876">
                <a:tc>
                  <a:txBody>
                    <a:bodyPr/>
                    <a:lstStyle/>
                    <a:p>
                      <a:r>
                        <a:rPr lang="en-US" sz="1600" b="1" kern="1200" dirty="0" smtClean="0">
                          <a:solidFill>
                            <a:schemeClr val="dk1"/>
                          </a:solidFill>
                          <a:effectLst/>
                          <a:latin typeface="+mn-lt"/>
                          <a:ea typeface="+mn-ea"/>
                          <a:cs typeface="+mn-cs"/>
                        </a:rPr>
                        <a:t>EAST IRONDEQUOIT</a:t>
                      </a:r>
                      <a:endParaRPr lang="en-US" sz="1600" b="1" dirty="0"/>
                    </a:p>
                  </a:txBody>
                  <a:tcPr>
                    <a:solidFill>
                      <a:schemeClr val="accent4">
                        <a:lumMod val="20000"/>
                        <a:lumOff val="80000"/>
                      </a:schemeClr>
                    </a:solidFill>
                  </a:tcPr>
                </a:tc>
                <a:tc>
                  <a:txBody>
                    <a:bodyPr/>
                    <a:lstStyle/>
                    <a:p>
                      <a:r>
                        <a:rPr lang="en-US" sz="1600" kern="1200" dirty="0" err="1" smtClean="0">
                          <a:solidFill>
                            <a:schemeClr val="dk1"/>
                          </a:solidFill>
                          <a:effectLst/>
                          <a:latin typeface="+mn-lt"/>
                          <a:ea typeface="+mn-ea"/>
                          <a:cs typeface="+mn-cs"/>
                        </a:rPr>
                        <a:t>Eastridge</a:t>
                      </a:r>
                      <a:r>
                        <a:rPr lang="en-US" sz="1600" kern="1200" dirty="0" smtClean="0">
                          <a:solidFill>
                            <a:schemeClr val="dk1"/>
                          </a:solidFill>
                          <a:effectLst/>
                          <a:latin typeface="+mn-lt"/>
                          <a:ea typeface="+mn-ea"/>
                          <a:cs typeface="+mn-cs"/>
                        </a:rPr>
                        <a:t> HS</a:t>
                      </a:r>
                      <a:endParaRPr lang="en-US" sz="1600" dirty="0"/>
                    </a:p>
                  </a:txBody>
                  <a:tcPr>
                    <a:solidFill>
                      <a:schemeClr val="accent4">
                        <a:lumMod val="20000"/>
                        <a:lumOff val="80000"/>
                      </a:schemeClr>
                    </a:solidFill>
                  </a:tcPr>
                </a:tc>
              </a:tr>
              <a:tr h="1082064">
                <a:tc>
                  <a:txBody>
                    <a:bodyPr/>
                    <a:lstStyle/>
                    <a:p>
                      <a:r>
                        <a:rPr lang="en-US" sz="1600" b="1" kern="1200" dirty="0" smtClean="0">
                          <a:solidFill>
                            <a:schemeClr val="dk1"/>
                          </a:solidFill>
                          <a:effectLst/>
                          <a:latin typeface="+mn-lt"/>
                          <a:ea typeface="+mn-ea"/>
                          <a:cs typeface="+mn-cs"/>
                        </a:rPr>
                        <a:t>BUFFALO </a:t>
                      </a:r>
                      <a:endParaRPr lang="en-US" sz="1600" b="1" dirty="0"/>
                    </a:p>
                  </a:txBody>
                  <a:tcPr>
                    <a:solidFill>
                      <a:schemeClr val="accent4">
                        <a:lumMod val="20000"/>
                        <a:lumOff val="80000"/>
                      </a:schemeClr>
                    </a:solidFill>
                  </a:tcPr>
                </a:tc>
                <a:tc>
                  <a:txBody>
                    <a:bodyPr/>
                    <a:lstStyle/>
                    <a:p>
                      <a:r>
                        <a:rPr lang="en-US" sz="1600" kern="1200" dirty="0" smtClean="0">
                          <a:solidFill>
                            <a:schemeClr val="dk1"/>
                          </a:solidFill>
                          <a:effectLst/>
                          <a:latin typeface="+mn-lt"/>
                          <a:ea typeface="+mn-ea"/>
                          <a:cs typeface="+mn-cs"/>
                        </a:rPr>
                        <a:t>Lafayette HS</a:t>
                      </a:r>
                    </a:p>
                    <a:p>
                      <a:pPr algn="l"/>
                      <a:r>
                        <a:rPr lang="en-US" sz="1600" kern="1200" dirty="0" smtClean="0">
                          <a:solidFill>
                            <a:schemeClr val="dk1"/>
                          </a:solidFill>
                          <a:effectLst/>
                          <a:latin typeface="+mn-lt"/>
                          <a:ea typeface="+mn-ea"/>
                          <a:cs typeface="+mn-cs"/>
                        </a:rPr>
                        <a:t>City Honors School</a:t>
                      </a:r>
                    </a:p>
                    <a:p>
                      <a:pPr algn="l"/>
                      <a:r>
                        <a:rPr lang="en-US" sz="1600" kern="1200" dirty="0" smtClean="0">
                          <a:solidFill>
                            <a:schemeClr val="dk1"/>
                          </a:solidFill>
                          <a:effectLst/>
                          <a:latin typeface="+mn-lt"/>
                          <a:ea typeface="+mn-ea"/>
                          <a:cs typeface="+mn-cs"/>
                        </a:rPr>
                        <a:t>Frederick Law Olmstead </a:t>
                      </a:r>
                    </a:p>
                    <a:p>
                      <a:pPr algn="l"/>
                      <a:r>
                        <a:rPr lang="en-US" sz="1600" kern="1200" dirty="0" smtClean="0">
                          <a:solidFill>
                            <a:schemeClr val="dk1"/>
                          </a:solidFill>
                          <a:effectLst/>
                          <a:latin typeface="+mn-lt"/>
                          <a:ea typeface="+mn-ea"/>
                          <a:cs typeface="+mn-cs"/>
                        </a:rPr>
                        <a:t>Hutchinson Technical HS</a:t>
                      </a:r>
                    </a:p>
                  </a:txBody>
                  <a:tcPr>
                    <a:solidFill>
                      <a:schemeClr val="accent4">
                        <a:lumMod val="20000"/>
                        <a:lumOff val="80000"/>
                      </a:schemeClr>
                    </a:solidFill>
                  </a:tcPr>
                </a:tc>
              </a:tr>
              <a:tr h="332943">
                <a:tc>
                  <a:txBody>
                    <a:bodyPr/>
                    <a:lstStyle/>
                    <a:p>
                      <a:r>
                        <a:rPr lang="en-US" sz="1600" b="1" kern="1200" dirty="0" smtClean="0">
                          <a:solidFill>
                            <a:schemeClr val="dk1"/>
                          </a:solidFill>
                          <a:effectLst/>
                          <a:latin typeface="+mn-lt"/>
                          <a:ea typeface="+mn-ea"/>
                          <a:cs typeface="+mn-cs"/>
                        </a:rPr>
                        <a:t>SOUTHAMPTON</a:t>
                      </a:r>
                      <a:endParaRPr lang="en-US" sz="1600" b="1" dirty="0"/>
                    </a:p>
                  </a:txBody>
                  <a:tcPr>
                    <a:solidFill>
                      <a:schemeClr val="accent4">
                        <a:lumMod val="20000"/>
                        <a:lumOff val="80000"/>
                      </a:schemeClr>
                    </a:solidFill>
                  </a:tcPr>
                </a:tc>
                <a:tc>
                  <a:txBody>
                    <a:bodyPr/>
                    <a:lstStyle/>
                    <a:p>
                      <a:r>
                        <a:rPr lang="en-US" sz="1600" kern="1200" dirty="0" smtClean="0">
                          <a:solidFill>
                            <a:schemeClr val="dk1"/>
                          </a:solidFill>
                          <a:effectLst/>
                          <a:latin typeface="+mn-lt"/>
                          <a:ea typeface="+mn-ea"/>
                          <a:cs typeface="+mn-cs"/>
                        </a:rPr>
                        <a:t>Southampton HS</a:t>
                      </a:r>
                      <a:endParaRPr lang="en-US" sz="1600" dirty="0"/>
                    </a:p>
                  </a:txBody>
                  <a:tcPr>
                    <a:solidFill>
                      <a:schemeClr val="accent4">
                        <a:lumMod val="20000"/>
                        <a:lumOff val="80000"/>
                      </a:schemeClr>
                    </a:solidFill>
                  </a:tcPr>
                </a:tc>
              </a:tr>
              <a:tr h="332943">
                <a:tc>
                  <a:txBody>
                    <a:bodyPr/>
                    <a:lstStyle/>
                    <a:p>
                      <a:r>
                        <a:rPr lang="en-US" sz="1600" b="1" kern="1200" dirty="0" smtClean="0">
                          <a:solidFill>
                            <a:schemeClr val="dk1"/>
                          </a:solidFill>
                          <a:effectLst/>
                          <a:latin typeface="+mn-lt"/>
                          <a:ea typeface="+mn-ea"/>
                          <a:cs typeface="+mn-cs"/>
                        </a:rPr>
                        <a:t>CATSKILL </a:t>
                      </a:r>
                      <a:endParaRPr lang="en-US" sz="1600" b="1" dirty="0"/>
                    </a:p>
                  </a:txBody>
                  <a:tcPr>
                    <a:solidFill>
                      <a:schemeClr val="accent4">
                        <a:lumMod val="20000"/>
                        <a:lumOff val="80000"/>
                      </a:schemeClr>
                    </a:solidFill>
                  </a:tcPr>
                </a:tc>
                <a:tc>
                  <a:txBody>
                    <a:bodyPr/>
                    <a:lstStyle/>
                    <a:p>
                      <a:r>
                        <a:rPr lang="en-US" sz="1600" kern="1200" dirty="0" smtClean="0">
                          <a:solidFill>
                            <a:schemeClr val="dk1"/>
                          </a:solidFill>
                          <a:effectLst/>
                          <a:latin typeface="+mn-lt"/>
                          <a:ea typeface="+mn-ea"/>
                          <a:cs typeface="+mn-cs"/>
                        </a:rPr>
                        <a:t>Catskill HS</a:t>
                      </a:r>
                      <a:endParaRPr lang="en-US" sz="1600" dirty="0"/>
                    </a:p>
                  </a:txBody>
                  <a:tcPr>
                    <a:solidFill>
                      <a:schemeClr val="accent4">
                        <a:lumMod val="20000"/>
                        <a:lumOff val="80000"/>
                      </a:schemeClr>
                    </a:solidFill>
                  </a:tcPr>
                </a:tc>
              </a:tr>
            </a:tbl>
          </a:graphicData>
        </a:graphic>
      </p:graphicFrame>
      <p:sp>
        <p:nvSpPr>
          <p:cNvPr id="6" name="Title 5"/>
          <p:cNvSpPr txBox="1">
            <a:spLocks noGrp="1"/>
          </p:cNvSpPr>
          <p:nvPr>
            <p:ph type="title"/>
          </p:nvPr>
        </p:nvSpPr>
        <p:spPr>
          <a:xfrm>
            <a:off x="457200" y="184418"/>
            <a:ext cx="8229600" cy="1323439"/>
          </a:xfrm>
          <a:prstGeom prst="rect">
            <a:avLst/>
          </a:prstGeom>
          <a:noFill/>
        </p:spPr>
        <p:txBody>
          <a:bodyPr wrap="square" rtlCol="0">
            <a:spAutoFit/>
          </a:bodyPr>
          <a:lstStyle/>
          <a:p>
            <a:r>
              <a:rPr lang="en-US" sz="1800" b="1" dirty="0"/>
              <a:t>Over 230 students completed the Seal of Biliteracy program through the pilot schools in Spanish, French, Italian, Chinese, Bangla, Turkish, Polish and Swahili.</a:t>
            </a:r>
            <a:r>
              <a:rPr lang="en-US" b="1" dirty="0"/>
              <a:t/>
            </a:r>
            <a:br>
              <a:rPr lang="en-US" b="1" dirty="0"/>
            </a:br>
            <a:endParaRPr lang="en-US" b="1" dirty="0"/>
          </a:p>
        </p:txBody>
      </p:sp>
    </p:spTree>
    <p:extLst>
      <p:ext uri="{BB962C8B-B14F-4D97-AF65-F5344CB8AC3E}">
        <p14:creationId xmlns:p14="http://schemas.microsoft.com/office/powerpoint/2010/main" val="4090679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43000"/>
            <a:ext cx="7315200" cy="5029200"/>
          </a:xfrm>
        </p:spPr>
        <p:txBody>
          <a:bodyPr>
            <a:normAutofit/>
          </a:bodyPr>
          <a:lstStyle/>
          <a:p>
            <a:pPr lvl="0">
              <a:buFont typeface="Wingdings" panose="05000000000000000000" pitchFamily="2" charset="2"/>
              <a:buChar char="§"/>
            </a:pPr>
            <a:r>
              <a:rPr lang="en-US" dirty="0">
                <a:latin typeface="+mj-lt"/>
              </a:rPr>
              <a:t>Complete all requirements for graduating with a NYS Regents diploma</a:t>
            </a:r>
            <a:r>
              <a:rPr lang="en-US" dirty="0" smtClean="0">
                <a:latin typeface="+mj-lt"/>
              </a:rPr>
              <a:t>;</a:t>
            </a:r>
          </a:p>
          <a:p>
            <a:pPr marL="0" lvl="0" indent="0">
              <a:buNone/>
            </a:pPr>
            <a:endParaRPr lang="en-US" dirty="0" smtClean="0">
              <a:latin typeface="+mj-lt"/>
            </a:endParaRPr>
          </a:p>
          <a:p>
            <a:pPr lvl="0">
              <a:buFont typeface="Wingdings" panose="05000000000000000000" pitchFamily="2" charset="2"/>
              <a:buChar char="§"/>
            </a:pPr>
            <a:r>
              <a:rPr lang="en-US" dirty="0" smtClean="0"/>
              <a:t>Point system to demonstrate proficiency in English and another language.</a:t>
            </a:r>
            <a:endParaRPr lang="en-US" dirty="0" smtClean="0">
              <a:latin typeface="+mj-lt"/>
            </a:endParaRPr>
          </a:p>
          <a:p>
            <a:pPr lvl="0">
              <a:buFont typeface="Wingdings" panose="05000000000000000000" pitchFamily="2" charset="2"/>
              <a:buChar char="§"/>
            </a:pPr>
            <a:endParaRPr lang="en-US" sz="2800" dirty="0" smtClean="0">
              <a:latin typeface="+mj-lt"/>
            </a:endParaRPr>
          </a:p>
        </p:txBody>
      </p:sp>
      <p:sp>
        <p:nvSpPr>
          <p:cNvPr id="5" name="Rectangle 4"/>
          <p:cNvSpPr/>
          <p:nvPr/>
        </p:nvSpPr>
        <p:spPr>
          <a:xfrm>
            <a:off x="1524000" y="6488668"/>
            <a:ext cx="6096000" cy="400110"/>
          </a:xfrm>
          <a:prstGeom prst="rect">
            <a:avLst/>
          </a:prstGeom>
        </p:spPr>
        <p:txBody>
          <a:bodyPr wrap="square">
            <a:spAutoFit/>
          </a:bodyPr>
          <a:lstStyle/>
          <a:p>
            <a:pPr algn="ctr"/>
            <a:r>
              <a:rPr lang="en-US" sz="2000" dirty="0" smtClean="0">
                <a:latin typeface="+mj-lt"/>
              </a:rPr>
              <a:t>Office of Bilingual Education and World Languages</a:t>
            </a:r>
            <a:endParaRPr lang="en-US" sz="2000" dirty="0">
              <a:latin typeface="+mj-lt"/>
            </a:endParaRPr>
          </a:p>
        </p:txBody>
      </p:sp>
      <p:sp>
        <p:nvSpPr>
          <p:cNvPr id="8" name="TextBox 7"/>
          <p:cNvSpPr txBox="1"/>
          <p:nvPr/>
        </p:nvSpPr>
        <p:spPr>
          <a:xfrm>
            <a:off x="0" y="0"/>
            <a:ext cx="9144000" cy="646331"/>
          </a:xfrm>
          <a:prstGeom prst="rect">
            <a:avLst/>
          </a:prstGeom>
          <a:solidFill>
            <a:schemeClr val="tx1"/>
          </a:solidFill>
        </p:spPr>
        <p:txBody>
          <a:bodyPr wrap="square" rtlCol="0">
            <a:spAutoFit/>
          </a:bodyPr>
          <a:lstStyle/>
          <a:p>
            <a:pPr algn="ctr"/>
            <a:r>
              <a:rPr lang="en-US" sz="3600" b="1" dirty="0">
                <a:solidFill>
                  <a:schemeClr val="bg1"/>
                </a:solidFill>
              </a:rPr>
              <a:t>Proposed </a:t>
            </a:r>
            <a:r>
              <a:rPr lang="en-US" sz="3200" b="1" dirty="0">
                <a:solidFill>
                  <a:schemeClr val="bg1"/>
                </a:solidFill>
              </a:rPr>
              <a:t>Criteria</a:t>
            </a:r>
            <a:r>
              <a:rPr lang="en-US" sz="3600" b="1" dirty="0">
                <a:solidFill>
                  <a:schemeClr val="bg1"/>
                </a:solidFill>
              </a:rPr>
              <a:t> for Earning the Seal</a:t>
            </a:r>
            <a:endParaRPr lang="en-US" sz="3600" dirty="0">
              <a:solidFill>
                <a:schemeClr val="bg1"/>
              </a:solidFill>
            </a:endParaRPr>
          </a:p>
        </p:txBody>
      </p:sp>
      <p:sp>
        <p:nvSpPr>
          <p:cNvPr id="9" name="TextBox 8"/>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Tree>
    <p:extLst>
      <p:ext uri="{BB962C8B-B14F-4D97-AF65-F5344CB8AC3E}">
        <p14:creationId xmlns:p14="http://schemas.microsoft.com/office/powerpoint/2010/main" val="3897868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953000"/>
          </a:xfrm>
        </p:spPr>
        <p:txBody>
          <a:bodyPr>
            <a:normAutofit/>
          </a:bodyPr>
          <a:lstStyle/>
          <a:p>
            <a:pPr>
              <a:buFont typeface="Wingdings" panose="05000000000000000000" pitchFamily="2" charset="2"/>
              <a:buChar char="§"/>
            </a:pPr>
            <a:r>
              <a:rPr lang="en-US" sz="2800" dirty="0" smtClean="0">
                <a:latin typeface="+mj-lt"/>
              </a:rPr>
              <a:t>Nationally Recognized Checkpoint C Exams (e.g. AP)</a:t>
            </a:r>
          </a:p>
          <a:p>
            <a:pPr>
              <a:buFont typeface="Wingdings" panose="05000000000000000000" pitchFamily="2" charset="2"/>
              <a:buChar char="§"/>
            </a:pPr>
            <a:r>
              <a:rPr lang="en-US" sz="2800" dirty="0" smtClean="0">
                <a:latin typeface="+mj-lt"/>
              </a:rPr>
              <a:t>English Language Arts, Home Language Arts and World Language Coursework</a:t>
            </a:r>
          </a:p>
          <a:p>
            <a:pPr>
              <a:buFont typeface="Wingdings" panose="05000000000000000000" pitchFamily="2" charset="2"/>
              <a:buChar char="§"/>
            </a:pPr>
            <a:r>
              <a:rPr lang="en-US" sz="2800" dirty="0" smtClean="0">
                <a:latin typeface="+mj-lt"/>
              </a:rPr>
              <a:t>NYSESLAT exam</a:t>
            </a:r>
          </a:p>
          <a:p>
            <a:pPr>
              <a:buFont typeface="Wingdings" panose="05000000000000000000" pitchFamily="2" charset="2"/>
              <a:buChar char="§"/>
            </a:pPr>
            <a:r>
              <a:rPr lang="en-US" sz="2800" dirty="0" smtClean="0">
                <a:latin typeface="+mj-lt"/>
              </a:rPr>
              <a:t>NYS English Regents exam </a:t>
            </a:r>
            <a:r>
              <a:rPr lang="en-US" sz="2800" dirty="0" smtClean="0"/>
              <a:t>or </a:t>
            </a:r>
            <a:r>
              <a:rPr lang="en-US" sz="2800" dirty="0"/>
              <a:t>the NYS Regents Examination in English Language Arts (Common Core</a:t>
            </a:r>
            <a:r>
              <a:rPr lang="en-US" sz="2800" dirty="0" smtClean="0"/>
              <a:t>)</a:t>
            </a:r>
          </a:p>
          <a:p>
            <a:pPr>
              <a:buFont typeface="Wingdings" panose="05000000000000000000" pitchFamily="2" charset="2"/>
              <a:buChar char="§"/>
            </a:pPr>
            <a:r>
              <a:rPr lang="en-US" sz="2800" dirty="0" smtClean="0">
                <a:latin typeface="+mj-lt"/>
              </a:rPr>
              <a:t>Prior coursework abroad</a:t>
            </a:r>
          </a:p>
          <a:p>
            <a:pPr>
              <a:buFont typeface="Wingdings" panose="05000000000000000000" pitchFamily="2" charset="2"/>
              <a:buChar char="§"/>
            </a:pPr>
            <a:r>
              <a:rPr lang="en-US" sz="2800" dirty="0" smtClean="0">
                <a:latin typeface="+mj-lt"/>
              </a:rPr>
              <a:t>Projects/Essays</a:t>
            </a:r>
          </a:p>
          <a:p>
            <a:pPr>
              <a:buFont typeface="Wingdings" panose="05000000000000000000" pitchFamily="2" charset="2"/>
              <a:buChar char="§"/>
            </a:pPr>
            <a:r>
              <a:rPr lang="en-US" sz="2800" dirty="0" smtClean="0">
                <a:latin typeface="+mj-lt"/>
              </a:rPr>
              <a:t>Portfolios	</a:t>
            </a:r>
          </a:p>
          <a:p>
            <a:pPr>
              <a:buFont typeface="Wingdings" panose="05000000000000000000" pitchFamily="2" charset="2"/>
              <a:buChar char="§"/>
            </a:pPr>
            <a:endParaRPr lang="en-US" sz="2800" dirty="0" smtClean="0"/>
          </a:p>
        </p:txBody>
      </p:sp>
      <p:sp>
        <p:nvSpPr>
          <p:cNvPr id="4" name="Rectangle 3"/>
          <p:cNvSpPr/>
          <p:nvPr/>
        </p:nvSpPr>
        <p:spPr>
          <a:xfrm>
            <a:off x="304800" y="6488668"/>
            <a:ext cx="8534400" cy="400110"/>
          </a:xfrm>
          <a:prstGeom prst="rect">
            <a:avLst/>
          </a:prstGeom>
        </p:spPr>
        <p:txBody>
          <a:bodyPr wrap="square">
            <a:spAutoFit/>
          </a:bodyPr>
          <a:lstStyle/>
          <a:p>
            <a:pPr algn="ctr"/>
            <a:r>
              <a:rPr lang="en-US" sz="2000" dirty="0" smtClean="0"/>
              <a:t>Office of Bilingual Education and World Languages</a:t>
            </a:r>
            <a:endParaRPr lang="en-US" sz="2000" dirty="0"/>
          </a:p>
        </p:txBody>
      </p:sp>
      <p:sp>
        <p:nvSpPr>
          <p:cNvPr id="8" name="TextBox 7"/>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
        <p:nvSpPr>
          <p:cNvPr id="9" name="TextBox 8"/>
          <p:cNvSpPr txBox="1"/>
          <p:nvPr/>
        </p:nvSpPr>
        <p:spPr>
          <a:xfrm>
            <a:off x="0" y="0"/>
            <a:ext cx="9144000" cy="646331"/>
          </a:xfrm>
          <a:prstGeom prst="rect">
            <a:avLst/>
          </a:prstGeom>
          <a:solidFill>
            <a:schemeClr val="tx1"/>
          </a:solidFill>
        </p:spPr>
        <p:txBody>
          <a:bodyPr wrap="square" rtlCol="0">
            <a:spAutoFit/>
          </a:bodyPr>
          <a:lstStyle/>
          <a:p>
            <a:pPr algn="ctr"/>
            <a:r>
              <a:rPr lang="en-US" sz="3600" b="1" dirty="0" smtClean="0">
                <a:solidFill>
                  <a:schemeClr val="bg1"/>
                </a:solidFill>
              </a:rPr>
              <a:t>Some Proposed Options for Earning Points</a:t>
            </a:r>
            <a:endParaRPr lang="en-US" sz="36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6488668"/>
            <a:ext cx="8534400" cy="400110"/>
          </a:xfrm>
          <a:prstGeom prst="rect">
            <a:avLst/>
          </a:prstGeom>
        </p:spPr>
        <p:txBody>
          <a:bodyPr wrap="square">
            <a:spAutoFit/>
          </a:bodyPr>
          <a:lstStyle/>
          <a:p>
            <a:pPr algn="ctr"/>
            <a:r>
              <a:rPr lang="en-US" sz="2000" dirty="0" smtClean="0"/>
              <a:t>Office of Bilingual Education and World Languages</a:t>
            </a:r>
            <a:endParaRPr lang="en-US" sz="2000" dirty="0"/>
          </a:p>
        </p:txBody>
      </p:sp>
      <p:sp>
        <p:nvSpPr>
          <p:cNvPr id="8" name="TextBox 7"/>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
        <p:nvSpPr>
          <p:cNvPr id="9" name="TextBox 8"/>
          <p:cNvSpPr txBox="1"/>
          <p:nvPr/>
        </p:nvSpPr>
        <p:spPr>
          <a:xfrm>
            <a:off x="0" y="0"/>
            <a:ext cx="9144000" cy="1077218"/>
          </a:xfrm>
          <a:prstGeom prst="rect">
            <a:avLst/>
          </a:prstGeom>
          <a:solidFill>
            <a:schemeClr val="tx1"/>
          </a:solidFill>
        </p:spPr>
        <p:txBody>
          <a:bodyPr wrap="square" rtlCol="0">
            <a:spAutoFit/>
          </a:bodyPr>
          <a:lstStyle/>
          <a:p>
            <a:pPr algn="ctr"/>
            <a:r>
              <a:rPr lang="en-US" sz="2800" b="1" dirty="0" smtClean="0">
                <a:solidFill>
                  <a:schemeClr val="bg1"/>
                </a:solidFill>
              </a:rPr>
              <a:t>Students must earn </a:t>
            </a:r>
            <a:r>
              <a:rPr lang="en-US" sz="2800" b="1" u="sng" dirty="0" smtClean="0">
                <a:solidFill>
                  <a:schemeClr val="bg1"/>
                </a:solidFill>
              </a:rPr>
              <a:t>3 points</a:t>
            </a:r>
            <a:r>
              <a:rPr lang="en-US" sz="2800" b="1" dirty="0" smtClean="0">
                <a:solidFill>
                  <a:schemeClr val="bg1"/>
                </a:solidFill>
              </a:rPr>
              <a:t> by meeting the criteria for proficiency in </a:t>
            </a:r>
            <a:r>
              <a:rPr lang="en-US" sz="2800" b="1" u="sng" dirty="0" smtClean="0">
                <a:solidFill>
                  <a:schemeClr val="bg1"/>
                </a:solidFill>
              </a:rPr>
              <a:t>English</a:t>
            </a:r>
            <a:r>
              <a:rPr lang="en-US" sz="2800" b="1" dirty="0" smtClean="0">
                <a:solidFill>
                  <a:schemeClr val="bg1"/>
                </a:solidFill>
              </a:rPr>
              <a:t> as follows</a:t>
            </a:r>
            <a:r>
              <a:rPr lang="en-US" sz="3600" b="1" dirty="0" smtClean="0">
                <a:solidFill>
                  <a:schemeClr val="bg1"/>
                </a:solidFill>
              </a:rPr>
              <a:t>:</a:t>
            </a:r>
            <a:endParaRPr lang="en-US" sz="3600" dirty="0">
              <a:solidFill>
                <a:schemeClr val="bg1"/>
              </a:solidFill>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448810015"/>
              </p:ext>
            </p:extLst>
          </p:nvPr>
        </p:nvGraphicFramePr>
        <p:xfrm>
          <a:off x="0" y="1066800"/>
          <a:ext cx="9144000" cy="5410200"/>
        </p:xfrm>
        <a:graphic>
          <a:graphicData uri="http://schemas.openxmlformats.org/drawingml/2006/table">
            <a:tbl>
              <a:tblPr firstRow="1" firstCol="1" bandRow="1"/>
              <a:tblGrid>
                <a:gridCol w="7772400"/>
                <a:gridCol w="1371600"/>
              </a:tblGrid>
              <a:tr h="457200">
                <a:tc>
                  <a:txBody>
                    <a:bodyPr/>
                    <a:lstStyle/>
                    <a:p>
                      <a:pPr marL="0" marR="0" algn="ctr">
                        <a:spcBef>
                          <a:spcPts val="0"/>
                        </a:spcBef>
                        <a:spcAft>
                          <a:spcPts val="0"/>
                        </a:spcAft>
                      </a:pPr>
                      <a:r>
                        <a:rPr lang="en-US" sz="1800" b="1" dirty="0">
                          <a:effectLst/>
                          <a:latin typeface="Times New Roman"/>
                          <a:ea typeface="Calibri"/>
                          <a:cs typeface="Times New Roman"/>
                        </a:rPr>
                        <a:t>Criteria for Demonstrating Proficiency in </a:t>
                      </a:r>
                      <a:r>
                        <a:rPr lang="en-US" sz="1800" b="1" u="sng" dirty="0">
                          <a:effectLst/>
                          <a:latin typeface="Times New Roman"/>
                          <a:ea typeface="Calibri"/>
                          <a:cs typeface="Times New Roman"/>
                        </a:rPr>
                        <a:t>English</a:t>
                      </a:r>
                      <a:endParaRPr lang="en-US" sz="18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800" b="1" dirty="0">
                          <a:effectLst/>
                          <a:latin typeface="Times New Roman"/>
                          <a:ea typeface="Calibri"/>
                          <a:cs typeface="Times New Roman"/>
                        </a:rPr>
                        <a:t>Point Value</a:t>
                      </a:r>
                      <a:endParaRPr lang="en-US" sz="18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2921">
                <a:tc>
                  <a:txBody>
                    <a:bodyPr/>
                    <a:lstStyle/>
                    <a:p>
                      <a:pPr marL="0" marR="0">
                        <a:spcBef>
                          <a:spcPts val="0"/>
                        </a:spcBef>
                        <a:spcAft>
                          <a:spcPts val="0"/>
                        </a:spcAft>
                      </a:pPr>
                      <a:r>
                        <a:rPr lang="en-US" sz="1600" dirty="0">
                          <a:effectLst/>
                          <a:latin typeface="Times New Roman"/>
                          <a:ea typeface="Calibri"/>
                          <a:cs typeface="Times New Roman"/>
                        </a:rPr>
                        <a:t>Score </a:t>
                      </a:r>
                      <a:r>
                        <a:rPr lang="en-US" sz="1600" dirty="0" smtClean="0">
                          <a:effectLst/>
                          <a:latin typeface="Times New Roman"/>
                          <a:ea typeface="Calibri"/>
                          <a:cs typeface="Times New Roman"/>
                        </a:rPr>
                        <a:t>75 </a:t>
                      </a:r>
                      <a:r>
                        <a:rPr lang="en-US" sz="1600" dirty="0">
                          <a:effectLst/>
                          <a:latin typeface="Times New Roman"/>
                          <a:ea typeface="Calibri"/>
                          <a:cs typeface="Times New Roman"/>
                        </a:rPr>
                        <a:t>or higher on the NYS Comprehensive English Regents </a:t>
                      </a:r>
                      <a:r>
                        <a:rPr lang="en-US" sz="1600" dirty="0" smtClean="0">
                          <a:effectLst/>
                          <a:latin typeface="Times New Roman"/>
                          <a:ea typeface="Calibri"/>
                          <a:cs typeface="Times New Roman"/>
                        </a:rPr>
                        <a:t>Examination </a:t>
                      </a:r>
                      <a:r>
                        <a:rPr lang="en-US" sz="1600" dirty="0" smtClean="0">
                          <a:solidFill>
                            <a:schemeClr val="tx1"/>
                          </a:solidFill>
                          <a:effectLst/>
                          <a:latin typeface="Times New Roman"/>
                          <a:ea typeface="Calibri"/>
                          <a:cs typeface="Times New Roman"/>
                        </a:rPr>
                        <a:t>or 80 or higher on the NYS Regents Examination in English Language Arts (Common Core),</a:t>
                      </a:r>
                    </a:p>
                    <a:p>
                      <a:pPr marL="0" marR="0">
                        <a:spcBef>
                          <a:spcPts val="0"/>
                        </a:spcBef>
                        <a:spcAft>
                          <a:spcPts val="0"/>
                        </a:spcAft>
                      </a:pPr>
                      <a:r>
                        <a:rPr lang="en-US" sz="1600" u="sng" dirty="0" smtClean="0">
                          <a:effectLst/>
                          <a:latin typeface="Times New Roman"/>
                          <a:ea typeface="Calibri"/>
                          <a:cs typeface="Times New Roman"/>
                        </a:rPr>
                        <a:t>or</a:t>
                      </a:r>
                      <a:r>
                        <a:rPr lang="en-US" sz="1600" u="none" dirty="0" smtClean="0">
                          <a:effectLst/>
                          <a:latin typeface="Times New Roman"/>
                          <a:ea typeface="Calibri"/>
                          <a:cs typeface="Times New Roman"/>
                        </a:rPr>
                        <a:t> </a:t>
                      </a:r>
                      <a:r>
                        <a:rPr lang="en-US" sz="1600" dirty="0" smtClean="0">
                          <a:effectLst/>
                          <a:latin typeface="Times New Roman"/>
                          <a:ea typeface="Calibri"/>
                          <a:cs typeface="Times New Roman"/>
                        </a:rPr>
                        <a:t>ELLs can score </a:t>
                      </a:r>
                      <a:r>
                        <a:rPr lang="en-US" sz="1600" dirty="0">
                          <a:effectLst/>
                          <a:latin typeface="Times New Roman"/>
                          <a:ea typeface="Calibri"/>
                          <a:cs typeface="Times New Roman"/>
                        </a:rPr>
                        <a:t>75 or above on two Regents exams other than English, without translation</a:t>
                      </a:r>
                      <a:r>
                        <a:rPr lang="en-US" sz="1600" dirty="0" smtClean="0">
                          <a:effectLst/>
                          <a:latin typeface="Times New Roman"/>
                          <a:ea typeface="Calibri"/>
                          <a:cs typeface="Times New Roman"/>
                        </a:rPr>
                        <a:t>.</a:t>
                      </a:r>
                      <a:r>
                        <a:rPr lang="en-US" sz="1600" dirty="0">
                          <a:effectLst/>
                          <a:latin typeface="Times New Roman"/>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dirty="0">
                          <a:effectLst/>
                          <a:latin typeface="Times New Roman"/>
                          <a:ea typeface="Calibri"/>
                          <a:cs typeface="Times New Roman"/>
                        </a:rPr>
                        <a:t> </a:t>
                      </a:r>
                    </a:p>
                    <a:p>
                      <a:pPr marL="0" marR="0" algn="ctr">
                        <a:spcBef>
                          <a:spcPts val="0"/>
                        </a:spcBef>
                        <a:spcAft>
                          <a:spcPts val="0"/>
                        </a:spcAft>
                      </a:pPr>
                      <a:r>
                        <a:rPr lang="en-US" sz="1600" dirty="0">
                          <a:effectLst/>
                          <a:latin typeface="Times New Roman"/>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7964">
                <a:tc>
                  <a:txBody>
                    <a:bodyPr/>
                    <a:lstStyle/>
                    <a:p>
                      <a:pPr marL="0" marR="0">
                        <a:spcBef>
                          <a:spcPts val="0"/>
                        </a:spcBef>
                        <a:spcAft>
                          <a:spcPts val="0"/>
                        </a:spcAft>
                      </a:pPr>
                      <a:r>
                        <a:rPr lang="en-US" sz="1600" dirty="0" smtClean="0">
                          <a:effectLst/>
                          <a:latin typeface="Times New Roman"/>
                          <a:ea typeface="Calibri"/>
                          <a:cs typeface="Times New Roman"/>
                        </a:rPr>
                        <a:t>ELLs score at the Commanding level on two modalities</a:t>
                      </a:r>
                      <a:r>
                        <a:rPr lang="en-US" sz="1600" baseline="0" dirty="0" smtClean="0">
                          <a:effectLst/>
                          <a:latin typeface="Times New Roman"/>
                          <a:ea typeface="Calibri"/>
                          <a:cs typeface="Times New Roman"/>
                        </a:rPr>
                        <a:t> on the NYS English as a Second Language Achievement Test.</a:t>
                      </a:r>
                      <a:endParaRPr lang="en-US" sz="16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dirty="0">
                          <a:effectLst/>
                          <a:latin typeface="Times New Roman"/>
                          <a:ea typeface="Calibri"/>
                          <a:cs typeface="Times New Roman"/>
                        </a:rPr>
                        <a:t> </a:t>
                      </a:r>
                    </a:p>
                    <a:p>
                      <a:pPr marL="0" marR="0" algn="ctr">
                        <a:spcBef>
                          <a:spcPts val="0"/>
                        </a:spcBef>
                        <a:spcAft>
                          <a:spcPts val="0"/>
                        </a:spcAft>
                      </a:pPr>
                      <a:r>
                        <a:rPr lang="en-US" sz="1600" dirty="0">
                          <a:effectLst/>
                          <a:latin typeface="Times New Roman"/>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9876">
                <a:tc>
                  <a:txBody>
                    <a:bodyPr/>
                    <a:lstStyle/>
                    <a:p>
                      <a:pPr marL="0" marR="0">
                        <a:spcBef>
                          <a:spcPts val="0"/>
                        </a:spcBef>
                        <a:spcAft>
                          <a:spcPts val="0"/>
                        </a:spcAft>
                      </a:pPr>
                      <a:r>
                        <a:rPr lang="en-US" sz="1600" dirty="0">
                          <a:effectLst/>
                          <a:latin typeface="Times New Roman"/>
                          <a:ea typeface="Calibri"/>
                          <a:cs typeface="Times New Roman"/>
                        </a:rPr>
                        <a:t>Complete all 11</a:t>
                      </a:r>
                      <a:r>
                        <a:rPr lang="en-US" sz="1600" baseline="30000" dirty="0">
                          <a:effectLst/>
                          <a:latin typeface="Times New Roman"/>
                          <a:ea typeface="Calibri"/>
                          <a:cs typeface="Times New Roman"/>
                        </a:rPr>
                        <a:t>th</a:t>
                      </a:r>
                      <a:r>
                        <a:rPr lang="en-US" sz="1600" dirty="0">
                          <a:effectLst/>
                          <a:latin typeface="Times New Roman"/>
                          <a:ea typeface="Calibri"/>
                          <a:cs typeface="Times New Roman"/>
                        </a:rPr>
                        <a:t> and 12</a:t>
                      </a:r>
                      <a:r>
                        <a:rPr lang="en-US" sz="1600" baseline="30000" dirty="0">
                          <a:effectLst/>
                          <a:latin typeface="Times New Roman"/>
                          <a:ea typeface="Calibri"/>
                          <a:cs typeface="Times New Roman"/>
                        </a:rPr>
                        <a:t>th</a:t>
                      </a:r>
                      <a:r>
                        <a:rPr lang="en-US" sz="1600" dirty="0">
                          <a:effectLst/>
                          <a:latin typeface="Times New Roman"/>
                          <a:ea typeface="Calibri"/>
                          <a:cs typeface="Times New Roman"/>
                        </a:rPr>
                        <a:t> grade ELA courses with an average of 85 or </a:t>
                      </a:r>
                      <a:r>
                        <a:rPr lang="en-US" sz="1600" dirty="0" smtClean="0">
                          <a:effectLst/>
                          <a:latin typeface="Times New Roman"/>
                          <a:ea typeface="Calibri"/>
                          <a:cs typeface="Times New Roman"/>
                        </a:rPr>
                        <a:t>higher or a comparable</a:t>
                      </a:r>
                      <a:r>
                        <a:rPr lang="en-US" sz="1600" baseline="0" dirty="0" smtClean="0">
                          <a:effectLst/>
                          <a:latin typeface="Times New Roman"/>
                          <a:ea typeface="Calibri"/>
                          <a:cs typeface="Times New Roman"/>
                        </a:rPr>
                        <a:t> score using another scoring system set by the district and approved by the commissioner</a:t>
                      </a:r>
                      <a:r>
                        <a:rPr lang="en-US" sz="1600" dirty="0" smtClean="0">
                          <a:effectLst/>
                          <a:latin typeface="Times New Roman"/>
                          <a:ea typeface="Calibri"/>
                          <a:cs typeface="Times New Roman"/>
                        </a:rPr>
                        <a:t>.</a:t>
                      </a:r>
                      <a:endParaRPr lang="en-US" sz="16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dirty="0">
                          <a:effectLst/>
                          <a:latin typeface="Times New Roman"/>
                          <a:ea typeface="Calibri"/>
                          <a:cs typeface="Times New Roman"/>
                        </a:rPr>
                        <a:t> </a:t>
                      </a:r>
                      <a:endParaRPr lang="en-US" sz="1600" dirty="0" smtClean="0">
                        <a:effectLst/>
                        <a:latin typeface="Times New Roman"/>
                        <a:ea typeface="Calibri"/>
                        <a:cs typeface="Times New Roman"/>
                      </a:endParaRPr>
                    </a:p>
                    <a:p>
                      <a:pPr marL="0" marR="0" algn="ctr">
                        <a:spcBef>
                          <a:spcPts val="0"/>
                        </a:spcBef>
                        <a:spcAft>
                          <a:spcPts val="0"/>
                        </a:spcAft>
                      </a:pPr>
                      <a:r>
                        <a:rPr lang="en-US" sz="1600" dirty="0" smtClean="0">
                          <a:effectLst/>
                          <a:latin typeface="Times New Roman"/>
                          <a:ea typeface="Calibri"/>
                          <a:cs typeface="Times New Roman"/>
                        </a:rPr>
                        <a:t>1</a:t>
                      </a:r>
                      <a:endParaRPr lang="en-US" sz="16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2698">
                <a:tc>
                  <a:txBody>
                    <a:bodyPr/>
                    <a:lstStyle/>
                    <a:p>
                      <a:pPr marL="0" marR="0">
                        <a:spcBef>
                          <a:spcPts val="0"/>
                        </a:spcBef>
                        <a:spcAft>
                          <a:spcPts val="0"/>
                        </a:spcAft>
                      </a:pPr>
                      <a:r>
                        <a:rPr lang="en-US" sz="1600" dirty="0" smtClean="0">
                          <a:effectLst/>
                          <a:latin typeface="Times New Roman"/>
                          <a:ea typeface="Calibri"/>
                          <a:cs typeface="Times New Roman"/>
                        </a:rPr>
                        <a:t>Achiev</a:t>
                      </a:r>
                      <a:r>
                        <a:rPr lang="en-US" sz="1600" baseline="0" dirty="0" smtClean="0">
                          <a:effectLst/>
                          <a:latin typeface="Times New Roman"/>
                          <a:ea typeface="Calibri"/>
                          <a:cs typeface="Times New Roman"/>
                        </a:rPr>
                        <a:t>e the following scores on the examinations listed below:</a:t>
                      </a:r>
                    </a:p>
                    <a:p>
                      <a:pPr marL="0" marR="0">
                        <a:spcBef>
                          <a:spcPts val="0"/>
                        </a:spcBef>
                        <a:spcAft>
                          <a:spcPts val="0"/>
                        </a:spcAft>
                      </a:pPr>
                      <a:r>
                        <a:rPr lang="en-US" sz="1600" baseline="0" dirty="0" smtClean="0">
                          <a:effectLst/>
                          <a:latin typeface="Times New Roman"/>
                          <a:ea typeface="Calibri"/>
                          <a:cs typeface="Times New Roman"/>
                        </a:rPr>
                        <a:t>- </a:t>
                      </a:r>
                      <a:r>
                        <a:rPr lang="en-US" sz="1600" dirty="0" smtClean="0">
                          <a:effectLst/>
                          <a:latin typeface="Times New Roman"/>
                          <a:ea typeface="Calibri"/>
                          <a:cs typeface="Times New Roman"/>
                        </a:rPr>
                        <a:t>3 </a:t>
                      </a:r>
                      <a:r>
                        <a:rPr lang="en-US" sz="1600" dirty="0">
                          <a:effectLst/>
                          <a:latin typeface="Times New Roman"/>
                          <a:ea typeface="Calibri"/>
                          <a:cs typeface="Times New Roman"/>
                        </a:rPr>
                        <a:t>or higher on an Advanced Placement (AP) English Language or English </a:t>
                      </a:r>
                      <a:r>
                        <a:rPr lang="en-US" sz="1600" dirty="0" smtClean="0">
                          <a:effectLst/>
                          <a:latin typeface="Times New Roman"/>
                          <a:ea typeface="Calibri"/>
                          <a:cs typeface="Times New Roman"/>
                        </a:rPr>
                        <a:t>Literature</a:t>
                      </a:r>
                      <a:r>
                        <a:rPr lang="en-US" sz="1600" baseline="0" dirty="0" smtClean="0">
                          <a:effectLst/>
                          <a:latin typeface="Times New Roman"/>
                          <a:ea typeface="Calibri"/>
                          <a:cs typeface="Times New Roman"/>
                        </a:rPr>
                        <a:t> </a:t>
                      </a:r>
                      <a:r>
                        <a:rPr lang="en-US" sz="1600" dirty="0" smtClean="0">
                          <a:effectLst/>
                          <a:latin typeface="Times New Roman"/>
                          <a:ea typeface="Calibri"/>
                          <a:cs typeface="Times New Roman"/>
                        </a:rPr>
                        <a:t>examination.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effectLst/>
                          <a:latin typeface="Times New Roman"/>
                          <a:ea typeface="Calibri"/>
                          <a:cs typeface="Times New Roman"/>
                        </a:rPr>
                        <a:t>- 80 or higher on all components of the Test of English as a Foreign Language (TOEFL).</a:t>
                      </a:r>
                    </a:p>
                    <a:p>
                      <a:pPr marL="0" marR="0">
                        <a:spcBef>
                          <a:spcPts val="0"/>
                        </a:spcBef>
                        <a:spcAft>
                          <a:spcPts val="0"/>
                        </a:spcAft>
                      </a:pPr>
                      <a:endParaRPr lang="en-US" sz="16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a:solidFill>
                            <a:srgbClr val="000000"/>
                          </a:solidFill>
                          <a:effectLst/>
                          <a:latin typeface="Times New Roman"/>
                          <a:ea typeface="Calibri"/>
                          <a:cs typeface="Times New Roman"/>
                        </a:rPr>
                        <a:t> </a:t>
                      </a:r>
                      <a:endParaRPr lang="en-US" sz="1600">
                        <a:effectLst/>
                        <a:latin typeface="Times New Roman"/>
                        <a:ea typeface="Calibri"/>
                        <a:cs typeface="Times New Roman"/>
                      </a:endParaRPr>
                    </a:p>
                    <a:p>
                      <a:pPr marL="0" marR="0" algn="ctr">
                        <a:spcBef>
                          <a:spcPts val="0"/>
                        </a:spcBef>
                        <a:spcAft>
                          <a:spcPts val="0"/>
                        </a:spcAft>
                      </a:pPr>
                      <a:r>
                        <a:rPr lang="en-US" sz="1600">
                          <a:solidFill>
                            <a:srgbClr val="000000"/>
                          </a:solidFill>
                          <a:effectLst/>
                          <a:latin typeface="Times New Roman"/>
                          <a:ea typeface="Calibri"/>
                          <a:cs typeface="Times New Roman"/>
                        </a:rPr>
                        <a:t>1</a:t>
                      </a:r>
                      <a:endParaRPr lang="en-US" sz="160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spcBef>
                          <a:spcPts val="0"/>
                        </a:spcBef>
                        <a:spcAft>
                          <a:spcPts val="0"/>
                        </a:spcAft>
                      </a:pPr>
                      <a:r>
                        <a:rPr lang="en-US" sz="1600" dirty="0">
                          <a:effectLst/>
                          <a:latin typeface="Times New Roman"/>
                          <a:ea typeface="Calibri"/>
                          <a:cs typeface="Times New Roman"/>
                        </a:rPr>
                        <a:t>Present a culminating project, scholarly essay or portfolio that meets the criteria for </a:t>
                      </a:r>
                      <a:r>
                        <a:rPr lang="en-US" sz="1600" dirty="0" smtClean="0">
                          <a:effectLst/>
                          <a:latin typeface="Times New Roman"/>
                          <a:ea typeface="Calibri"/>
                          <a:cs typeface="Times New Roman"/>
                        </a:rPr>
                        <a:t>speaking</a:t>
                      </a:r>
                      <a:r>
                        <a:rPr lang="en-US" sz="1600" dirty="0">
                          <a:effectLst/>
                          <a:latin typeface="Times New Roman"/>
                          <a:ea typeface="Calibri"/>
                          <a:cs typeface="Times New Roman"/>
                        </a:rPr>
                        <a:t>, listening, reading, and writing established by the district’s Seal of Biliteracy Committee to a panel of reviewers with proficiency in English</a:t>
                      </a:r>
                      <a:r>
                        <a:rPr lang="en-US" sz="1600" dirty="0" smtClean="0">
                          <a:effectLst/>
                          <a:latin typeface="Times New Roman"/>
                          <a:ea typeface="Calibri"/>
                          <a:cs typeface="Times New Roman"/>
                        </a:rPr>
                        <a:t>.</a:t>
                      </a:r>
                      <a:r>
                        <a:rPr lang="en-US" sz="1600" dirty="0">
                          <a:effectLst/>
                          <a:latin typeface="Times New Roman"/>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dirty="0">
                          <a:effectLst/>
                          <a:latin typeface="Times New Roman"/>
                          <a:ea typeface="Calibri"/>
                          <a:cs typeface="Times New Roman"/>
                        </a:rPr>
                        <a:t> </a:t>
                      </a:r>
                    </a:p>
                    <a:p>
                      <a:pPr marL="0" marR="0" algn="ctr">
                        <a:spcBef>
                          <a:spcPts val="0"/>
                        </a:spcBef>
                        <a:spcAft>
                          <a:spcPts val="0"/>
                        </a:spcAft>
                      </a:pPr>
                      <a:r>
                        <a:rPr lang="en-US" sz="1600" dirty="0" smtClean="0">
                          <a:effectLst/>
                          <a:latin typeface="Times New Roman"/>
                          <a:ea typeface="Calibri"/>
                          <a:cs typeface="Times New Roman"/>
                        </a:rPr>
                        <a:t>2</a:t>
                      </a:r>
                    </a:p>
                    <a:p>
                      <a:pPr marL="0" marR="0" algn="ctr">
                        <a:spcBef>
                          <a:spcPts val="0"/>
                        </a:spcBef>
                        <a:spcAft>
                          <a:spcPts val="0"/>
                        </a:spcAft>
                      </a:pPr>
                      <a:endParaRPr lang="en-US" sz="16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6922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6488668"/>
            <a:ext cx="8534400" cy="400110"/>
          </a:xfrm>
          <a:prstGeom prst="rect">
            <a:avLst/>
          </a:prstGeom>
        </p:spPr>
        <p:txBody>
          <a:bodyPr wrap="square">
            <a:spAutoFit/>
          </a:bodyPr>
          <a:lstStyle/>
          <a:p>
            <a:pPr algn="ctr"/>
            <a:r>
              <a:rPr lang="en-US" sz="2000" dirty="0" smtClean="0"/>
              <a:t>Office of Bilingual Education and World Languages</a:t>
            </a:r>
            <a:endParaRPr lang="en-US" sz="2000" dirty="0"/>
          </a:p>
        </p:txBody>
      </p:sp>
      <p:sp>
        <p:nvSpPr>
          <p:cNvPr id="8" name="TextBox 7"/>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
        <p:nvSpPr>
          <p:cNvPr id="9" name="TextBox 8"/>
          <p:cNvSpPr txBox="1"/>
          <p:nvPr/>
        </p:nvSpPr>
        <p:spPr>
          <a:xfrm>
            <a:off x="0" y="0"/>
            <a:ext cx="9144000" cy="1200329"/>
          </a:xfrm>
          <a:prstGeom prst="rect">
            <a:avLst/>
          </a:prstGeom>
          <a:solidFill>
            <a:schemeClr val="tx1"/>
          </a:solidFill>
        </p:spPr>
        <p:txBody>
          <a:bodyPr wrap="square" rtlCol="0">
            <a:spAutoFit/>
          </a:bodyPr>
          <a:lstStyle/>
          <a:p>
            <a:pPr algn="ctr"/>
            <a:r>
              <a:rPr lang="en-US" sz="3200" b="1" dirty="0">
                <a:solidFill>
                  <a:schemeClr val="bg1"/>
                </a:solidFill>
              </a:rPr>
              <a:t>Students must earn </a:t>
            </a:r>
            <a:r>
              <a:rPr lang="en-US" sz="3200" b="1" u="sng" dirty="0">
                <a:solidFill>
                  <a:schemeClr val="bg1"/>
                </a:solidFill>
              </a:rPr>
              <a:t>3 points</a:t>
            </a:r>
            <a:r>
              <a:rPr lang="en-US" sz="3200" b="1" dirty="0">
                <a:solidFill>
                  <a:schemeClr val="bg1"/>
                </a:solidFill>
              </a:rPr>
              <a:t> by meeting the criteria for proficiency in </a:t>
            </a:r>
            <a:r>
              <a:rPr lang="en-US" sz="3200" b="1" dirty="0" smtClean="0">
                <a:solidFill>
                  <a:schemeClr val="bg1"/>
                </a:solidFill>
              </a:rPr>
              <a:t>a </a:t>
            </a:r>
            <a:r>
              <a:rPr lang="en-US" sz="3200" b="1" u="sng" dirty="0" smtClean="0">
                <a:solidFill>
                  <a:schemeClr val="bg1"/>
                </a:solidFill>
              </a:rPr>
              <a:t>World Language</a:t>
            </a:r>
            <a:r>
              <a:rPr lang="en-US" sz="3200" b="1" dirty="0" smtClean="0">
                <a:solidFill>
                  <a:schemeClr val="bg1"/>
                </a:solidFill>
              </a:rPr>
              <a:t> </a:t>
            </a:r>
            <a:r>
              <a:rPr lang="en-US" sz="3200" b="1" dirty="0">
                <a:solidFill>
                  <a:schemeClr val="bg1"/>
                </a:solidFill>
              </a:rPr>
              <a:t>as follows</a:t>
            </a:r>
            <a:r>
              <a:rPr lang="en-US" sz="4000" b="1" dirty="0">
                <a:solidFill>
                  <a:schemeClr val="bg1"/>
                </a:solidFill>
              </a:rPr>
              <a:t>:</a:t>
            </a:r>
            <a:endParaRPr lang="en-US" sz="4000" dirty="0">
              <a:solidFill>
                <a:schemeClr val="bg1"/>
              </a:solidFill>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969013186"/>
              </p:ext>
            </p:extLst>
          </p:nvPr>
        </p:nvGraphicFramePr>
        <p:xfrm>
          <a:off x="0" y="1207553"/>
          <a:ext cx="9144000" cy="5281115"/>
        </p:xfrm>
        <a:graphic>
          <a:graphicData uri="http://schemas.openxmlformats.org/drawingml/2006/table">
            <a:tbl>
              <a:tblPr firstRow="1" firstCol="1" bandRow="1"/>
              <a:tblGrid>
                <a:gridCol w="7849275"/>
                <a:gridCol w="1294725"/>
              </a:tblGrid>
              <a:tr h="401468">
                <a:tc>
                  <a:txBody>
                    <a:bodyPr/>
                    <a:lstStyle/>
                    <a:p>
                      <a:pPr marL="0" marR="0" algn="ctr">
                        <a:spcBef>
                          <a:spcPts val="0"/>
                        </a:spcBef>
                        <a:spcAft>
                          <a:spcPts val="0"/>
                        </a:spcAft>
                      </a:pPr>
                      <a:r>
                        <a:rPr lang="en-US" sz="1800" b="1" dirty="0">
                          <a:effectLst/>
                          <a:latin typeface="Times New Roman"/>
                          <a:ea typeface="Calibri"/>
                          <a:cs typeface="Times New Roman"/>
                        </a:rPr>
                        <a:t>Criteria for Demonstrating Proficiency in a </a:t>
                      </a:r>
                      <a:r>
                        <a:rPr lang="en-US" sz="1800" b="1" u="sng" dirty="0">
                          <a:effectLst/>
                          <a:latin typeface="Times New Roman"/>
                          <a:ea typeface="Calibri"/>
                          <a:cs typeface="Times New Roman"/>
                        </a:rPr>
                        <a:t>World Language</a:t>
                      </a:r>
                      <a:endParaRPr lang="en-US" sz="18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800" b="1" dirty="0">
                          <a:effectLst/>
                          <a:latin typeface="Times New Roman"/>
                          <a:ea typeface="Calibri"/>
                          <a:cs typeface="Times New Roman"/>
                        </a:rPr>
                        <a:t>Point Value</a:t>
                      </a:r>
                      <a:endParaRPr lang="en-US" sz="18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7723">
                <a:tc>
                  <a:txBody>
                    <a:bodyPr/>
                    <a:lstStyle/>
                    <a:p>
                      <a:pPr marL="0" marR="0">
                        <a:spcBef>
                          <a:spcPts val="0"/>
                        </a:spcBef>
                        <a:spcAft>
                          <a:spcPts val="0"/>
                        </a:spcAft>
                      </a:pPr>
                      <a:r>
                        <a:rPr lang="en-US" sz="1500" dirty="0">
                          <a:effectLst/>
                          <a:latin typeface="Times New Roman"/>
                          <a:ea typeface="Calibri"/>
                          <a:cs typeface="Times New Roman"/>
                        </a:rPr>
                        <a:t>Complete a Checkpoint C level World Language course, with a grade of 85 or higher </a:t>
                      </a:r>
                      <a:r>
                        <a:rPr lang="en-US" sz="1500" dirty="0" smtClean="0">
                          <a:effectLst/>
                          <a:latin typeface="Times New Roman"/>
                          <a:ea typeface="Calibri"/>
                          <a:cs typeface="Times New Roman"/>
                        </a:rPr>
                        <a:t>or a comparable score using another scoring system set by the district and approved by the commissioner for </a:t>
                      </a:r>
                      <a:r>
                        <a:rPr lang="en-US" sz="1500" dirty="0">
                          <a:effectLst/>
                          <a:latin typeface="Times New Roman"/>
                          <a:ea typeface="Calibri"/>
                          <a:cs typeface="Times New Roman"/>
                        </a:rPr>
                        <a:t>both the coursework </a:t>
                      </a:r>
                      <a:r>
                        <a:rPr lang="en-US" sz="1500" u="sng" dirty="0">
                          <a:effectLst/>
                          <a:latin typeface="Times New Roman"/>
                          <a:ea typeface="Calibri"/>
                          <a:cs typeface="Times New Roman"/>
                        </a:rPr>
                        <a:t>and</a:t>
                      </a:r>
                      <a:r>
                        <a:rPr lang="en-US" sz="1500" dirty="0">
                          <a:effectLst/>
                          <a:latin typeface="Times New Roman"/>
                          <a:ea typeface="Calibri"/>
                          <a:cs typeface="Times New Roman"/>
                        </a:rPr>
                        <a:t> final examination </a:t>
                      </a:r>
                      <a:r>
                        <a:rPr lang="en-US" sz="1500" dirty="0">
                          <a:solidFill>
                            <a:srgbClr val="000000"/>
                          </a:solidFill>
                          <a:effectLst/>
                          <a:latin typeface="Times New Roman"/>
                          <a:ea typeface="Calibri"/>
                          <a:cs typeface="Times New Roman"/>
                        </a:rPr>
                        <a:t>consistent with Checkpoint C standards</a:t>
                      </a:r>
                      <a:r>
                        <a:rPr lang="en-US" sz="1500" dirty="0" smtClean="0">
                          <a:solidFill>
                            <a:srgbClr val="000000"/>
                          </a:solidFill>
                          <a:effectLst/>
                          <a:latin typeface="Times New Roman"/>
                          <a:ea typeface="Calibri"/>
                          <a:cs typeface="Times New Roman"/>
                        </a:rPr>
                        <a:t>.</a:t>
                      </a:r>
                      <a:r>
                        <a:rPr lang="en-US" sz="1500" dirty="0">
                          <a:effectLst/>
                          <a:latin typeface="Times New Roman"/>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dirty="0">
                          <a:effectLst/>
                          <a:latin typeface="Times New Roman"/>
                          <a:ea typeface="Calibri"/>
                          <a:cs typeface="Times New Roman"/>
                        </a:rPr>
                        <a:t>  </a:t>
                      </a:r>
                    </a:p>
                    <a:p>
                      <a:pPr marL="0" marR="0" algn="ctr">
                        <a:spcBef>
                          <a:spcPts val="0"/>
                        </a:spcBef>
                        <a:spcAft>
                          <a:spcPts val="0"/>
                        </a:spcAft>
                      </a:pPr>
                      <a:r>
                        <a:rPr lang="en-US" sz="1600" dirty="0">
                          <a:effectLst/>
                          <a:latin typeface="Times New Roman"/>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spcBef>
                          <a:spcPts val="0"/>
                        </a:spcBef>
                        <a:spcAft>
                          <a:spcPts val="0"/>
                        </a:spcAft>
                      </a:pPr>
                      <a:r>
                        <a:rPr lang="en-US" sz="1500" dirty="0">
                          <a:effectLst/>
                          <a:latin typeface="Times New Roman"/>
                          <a:ea typeface="Calibri"/>
                          <a:cs typeface="Times New Roman"/>
                        </a:rPr>
                        <a:t>For students enrolled in a bilingual education program, complete all required </a:t>
                      </a:r>
                      <a:r>
                        <a:rPr lang="en-US" sz="1500" dirty="0" smtClean="0">
                          <a:effectLst/>
                          <a:latin typeface="Times New Roman"/>
                          <a:ea typeface="Calibri"/>
                          <a:cs typeface="Times New Roman"/>
                        </a:rPr>
                        <a:t>Home Language</a:t>
                      </a:r>
                      <a:r>
                        <a:rPr lang="en-US" sz="1500" baseline="0" dirty="0" smtClean="0">
                          <a:effectLst/>
                          <a:latin typeface="Times New Roman"/>
                          <a:ea typeface="Calibri"/>
                          <a:cs typeface="Times New Roman"/>
                        </a:rPr>
                        <a:t> Arts (HLA)</a:t>
                      </a:r>
                      <a:r>
                        <a:rPr lang="en-US" sz="1500" dirty="0" smtClean="0">
                          <a:effectLst/>
                          <a:latin typeface="Times New Roman"/>
                          <a:ea typeface="Calibri"/>
                          <a:cs typeface="Times New Roman"/>
                        </a:rPr>
                        <a:t> </a:t>
                      </a:r>
                      <a:r>
                        <a:rPr lang="en-US" sz="1500" dirty="0">
                          <a:effectLst/>
                          <a:latin typeface="Times New Roman"/>
                          <a:ea typeface="Calibri"/>
                          <a:cs typeface="Times New Roman"/>
                        </a:rPr>
                        <a:t>coursework and district HLA exam with an 85 or </a:t>
                      </a:r>
                      <a:r>
                        <a:rPr lang="en-US" sz="1500" dirty="0" smtClean="0">
                          <a:effectLst/>
                          <a:latin typeface="Times New Roman"/>
                          <a:ea typeface="Calibri"/>
                          <a:cs typeface="Times New Roman"/>
                        </a:rPr>
                        <a:t>higher or a comparable score using another scoring system set by the district and approved by the commissioner .</a:t>
                      </a:r>
                      <a:endParaRPr lang="en-US" sz="1500" dirty="0">
                        <a:effectLst/>
                        <a:latin typeface="Times New Roman"/>
                        <a:ea typeface="Calibri"/>
                        <a:cs typeface="Times New Roman"/>
                      </a:endParaRPr>
                    </a:p>
                    <a:p>
                      <a:pPr marL="0" marR="0">
                        <a:spcBef>
                          <a:spcPts val="0"/>
                        </a:spcBef>
                        <a:spcAft>
                          <a:spcPts val="0"/>
                        </a:spcAft>
                      </a:pPr>
                      <a:r>
                        <a:rPr lang="en-US" sz="1500" dirty="0">
                          <a:effectLst/>
                          <a:latin typeface="Times New Roman"/>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dirty="0">
                          <a:effectLst/>
                          <a:latin typeface="Times New Roman"/>
                          <a:ea typeface="Calibri"/>
                          <a:cs typeface="Times New Roman"/>
                        </a:rPr>
                        <a:t> </a:t>
                      </a:r>
                    </a:p>
                    <a:p>
                      <a:pPr marL="0" marR="0" algn="ctr">
                        <a:spcBef>
                          <a:spcPts val="0"/>
                        </a:spcBef>
                        <a:spcAft>
                          <a:spcPts val="0"/>
                        </a:spcAft>
                      </a:pPr>
                      <a:r>
                        <a:rPr lang="en-US" sz="1600" dirty="0">
                          <a:effectLst/>
                          <a:latin typeface="Times New Roman"/>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spcBef>
                          <a:spcPts val="0"/>
                        </a:spcBef>
                        <a:spcAft>
                          <a:spcPts val="0"/>
                        </a:spcAft>
                      </a:pPr>
                      <a:r>
                        <a:rPr lang="en-US" sz="1500" dirty="0" smtClean="0">
                          <a:solidFill>
                            <a:srgbClr val="000000"/>
                          </a:solidFill>
                          <a:effectLst/>
                          <a:latin typeface="Times New Roman"/>
                          <a:ea typeface="Calibri"/>
                          <a:cs typeface="Times New Roman"/>
                        </a:rPr>
                        <a:t>Provide transcripts from a school in a foreign country showing at least three years of instruction in the student’s home/native language, with equivalent grade average of B or higher.</a:t>
                      </a:r>
                      <a:endParaRPr lang="en-US" sz="15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dirty="0">
                          <a:effectLst/>
                          <a:latin typeface="Times New Roman"/>
                          <a:ea typeface="Calibri"/>
                          <a:cs typeface="Times New Roman"/>
                        </a:rPr>
                        <a:t> </a:t>
                      </a:r>
                    </a:p>
                    <a:p>
                      <a:pPr marL="0" marR="0" algn="ctr">
                        <a:spcBef>
                          <a:spcPts val="0"/>
                        </a:spcBef>
                        <a:spcAft>
                          <a:spcPts val="0"/>
                        </a:spcAft>
                      </a:pPr>
                      <a:r>
                        <a:rPr lang="en-US" sz="1600" dirty="0">
                          <a:effectLst/>
                          <a:latin typeface="Times New Roman"/>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spcBef>
                          <a:spcPts val="0"/>
                        </a:spcBef>
                        <a:spcAft>
                          <a:spcPts val="0"/>
                        </a:spcAft>
                      </a:pPr>
                      <a:r>
                        <a:rPr lang="en-US" sz="1500" dirty="0" smtClean="0">
                          <a:solidFill>
                            <a:srgbClr val="000000"/>
                          </a:solidFill>
                          <a:effectLst/>
                          <a:latin typeface="Times New Roman"/>
                          <a:ea typeface="Calibri"/>
                          <a:cs typeface="Times New Roman"/>
                        </a:rPr>
                        <a:t>Score at a proficient level on an accredited Checkpoint C World Language assessment (See “Checkpoint C World Language Assessments and Minimum Scores” on the following slides.)</a:t>
                      </a:r>
                      <a:endParaRPr lang="en-US" sz="1500" dirty="0" smtClean="0">
                        <a:effectLst/>
                        <a:latin typeface="Times New Roman"/>
                        <a:ea typeface="Calibri"/>
                        <a:cs typeface="Times New Roman"/>
                      </a:endParaRPr>
                    </a:p>
                    <a:p>
                      <a:pPr marL="0" marR="0">
                        <a:spcBef>
                          <a:spcPts val="0"/>
                        </a:spcBef>
                        <a:spcAft>
                          <a:spcPts val="0"/>
                        </a:spcAft>
                      </a:pPr>
                      <a:r>
                        <a:rPr lang="en-US" sz="1500" dirty="0" smtClean="0">
                          <a:solidFill>
                            <a:srgbClr val="000000"/>
                          </a:solidFill>
                          <a:effectLst/>
                          <a:latin typeface="Times New Roman"/>
                          <a:ea typeface="Calibri"/>
                          <a:cs typeface="Times New Roman"/>
                        </a:rPr>
                        <a:t> </a:t>
                      </a:r>
                      <a:endParaRPr lang="en-US" sz="1500" dirty="0" smtClean="0">
                        <a:effectLst/>
                        <a:latin typeface="Times New Roman"/>
                        <a:ea typeface="Calibri"/>
                        <a:cs typeface="Times New Roman"/>
                      </a:endParaRPr>
                    </a:p>
                    <a:p>
                      <a:pPr marL="0" marR="0">
                        <a:spcBef>
                          <a:spcPts val="0"/>
                        </a:spcBef>
                        <a:spcAft>
                          <a:spcPts val="0"/>
                        </a:spcAft>
                      </a:pPr>
                      <a:endParaRPr lang="en-US" sz="15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dirty="0">
                          <a:effectLst/>
                          <a:latin typeface="Times New Roman"/>
                          <a:ea typeface="Calibri"/>
                          <a:cs typeface="Times New Roman"/>
                        </a:rPr>
                        <a:t> </a:t>
                      </a:r>
                    </a:p>
                    <a:p>
                      <a:pPr marL="0" marR="0" algn="ctr">
                        <a:spcBef>
                          <a:spcPts val="0"/>
                        </a:spcBef>
                        <a:spcAft>
                          <a:spcPts val="0"/>
                        </a:spcAft>
                      </a:pPr>
                      <a:r>
                        <a:rPr lang="en-US" sz="1600" dirty="0" smtClean="0">
                          <a:effectLst/>
                          <a:latin typeface="Times New Roman"/>
                          <a:ea typeface="Calibri"/>
                          <a:cs typeface="Times New Roman"/>
                        </a:rPr>
                        <a:t>1</a:t>
                      </a:r>
                    </a:p>
                    <a:p>
                      <a:pPr marL="0" marR="0" algn="ctr">
                        <a:spcBef>
                          <a:spcPts val="0"/>
                        </a:spcBef>
                        <a:spcAft>
                          <a:spcPts val="0"/>
                        </a:spcAft>
                      </a:pPr>
                      <a:endParaRPr lang="en-US" sz="1600" dirty="0" smtClean="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0124">
                <a:tc>
                  <a:txBody>
                    <a:bodyPr/>
                    <a:lstStyle/>
                    <a:p>
                      <a:pPr marL="0" marR="0">
                        <a:spcBef>
                          <a:spcPts val="0"/>
                        </a:spcBef>
                        <a:spcAft>
                          <a:spcPts val="0"/>
                        </a:spcAft>
                      </a:pPr>
                      <a:r>
                        <a:rPr lang="en-US" sz="1500" dirty="0" smtClean="0">
                          <a:effectLst/>
                          <a:latin typeface="Times New Roman"/>
                          <a:ea typeface="Calibri"/>
                          <a:cs typeface="Times New Roman"/>
                        </a:rPr>
                        <a:t>Present a culminating project, scholarly essay, or portfolio that meets the criteria for speaking, listening, reading, and </a:t>
                      </a:r>
                      <a:r>
                        <a:rPr lang="en-US" sz="1500" dirty="0" smtClean="0">
                          <a:solidFill>
                            <a:srgbClr val="000000"/>
                          </a:solidFill>
                          <a:effectLst/>
                          <a:latin typeface="Times New Roman"/>
                          <a:ea typeface="Calibri"/>
                          <a:cs typeface="Times New Roman"/>
                        </a:rPr>
                        <a:t>writing established by the district’s Seal of Biliteracy Committee and that is aligned to the NYS Checkpoint C Learning Standards to a panel of reviewers with </a:t>
                      </a:r>
                      <a:r>
                        <a:rPr lang="en-US" sz="1500" dirty="0" smtClean="0">
                          <a:effectLst/>
                          <a:latin typeface="Times New Roman"/>
                          <a:ea typeface="Calibri"/>
                          <a:cs typeface="Times New Roman"/>
                        </a:rPr>
                        <a:t>proficiency in the target language.</a:t>
                      </a:r>
                      <a:endParaRPr lang="en-US" sz="15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600" dirty="0">
                          <a:effectLst/>
                          <a:latin typeface="Times New Roman"/>
                          <a:ea typeface="Calibri"/>
                          <a:cs typeface="Times New Roman"/>
                        </a:rPr>
                        <a:t> </a:t>
                      </a:r>
                    </a:p>
                    <a:p>
                      <a:pPr marL="0" marR="0" algn="ctr">
                        <a:spcBef>
                          <a:spcPts val="0"/>
                        </a:spcBef>
                        <a:spcAft>
                          <a:spcPts val="0"/>
                        </a:spcAft>
                      </a:pPr>
                      <a:r>
                        <a:rPr lang="en-US" sz="1600" dirty="0" smtClean="0">
                          <a:effectLst/>
                          <a:latin typeface="Times New Roman"/>
                          <a:ea typeface="Calibri"/>
                          <a:cs typeface="Times New Roman"/>
                        </a:rPr>
                        <a:t>2</a:t>
                      </a:r>
                      <a:endParaRPr lang="en-US" sz="16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09961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6488668"/>
            <a:ext cx="8534400" cy="400110"/>
          </a:xfrm>
          <a:prstGeom prst="rect">
            <a:avLst/>
          </a:prstGeom>
        </p:spPr>
        <p:txBody>
          <a:bodyPr wrap="square">
            <a:spAutoFit/>
          </a:bodyPr>
          <a:lstStyle/>
          <a:p>
            <a:pPr algn="ctr"/>
            <a:r>
              <a:rPr lang="en-US" sz="2000" dirty="0" smtClean="0"/>
              <a:t>Office of Bilingual Education and World Languages</a:t>
            </a:r>
            <a:endParaRPr lang="en-US" sz="2000" dirty="0"/>
          </a:p>
        </p:txBody>
      </p:sp>
      <p:sp>
        <p:nvSpPr>
          <p:cNvPr id="8" name="TextBox 7"/>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
        <p:nvSpPr>
          <p:cNvPr id="9" name="TextBox 8"/>
          <p:cNvSpPr txBox="1"/>
          <p:nvPr/>
        </p:nvSpPr>
        <p:spPr>
          <a:xfrm>
            <a:off x="0" y="0"/>
            <a:ext cx="9144000" cy="646331"/>
          </a:xfrm>
          <a:prstGeom prst="rect">
            <a:avLst/>
          </a:prstGeom>
          <a:solidFill>
            <a:schemeClr val="tx1"/>
          </a:solidFill>
        </p:spPr>
        <p:txBody>
          <a:bodyPr wrap="square" rtlCol="0">
            <a:spAutoFit/>
          </a:bodyPr>
          <a:lstStyle/>
          <a:p>
            <a:pPr algn="ctr"/>
            <a:r>
              <a:rPr lang="en-US" sz="3600" b="1" dirty="0" smtClean="0">
                <a:solidFill>
                  <a:schemeClr val="bg1"/>
                </a:solidFill>
              </a:rPr>
              <a:t>Checkpoint C Assessments</a:t>
            </a:r>
            <a:endParaRPr lang="en-US" sz="3600" dirty="0">
              <a:solidFill>
                <a:schemeClr val="bg1"/>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21452081"/>
              </p:ext>
            </p:extLst>
          </p:nvPr>
        </p:nvGraphicFramePr>
        <p:xfrm>
          <a:off x="1" y="646331"/>
          <a:ext cx="9143998" cy="5842337"/>
        </p:xfrm>
        <a:graphic>
          <a:graphicData uri="http://schemas.openxmlformats.org/drawingml/2006/table">
            <a:tbl>
              <a:tblPr firstRow="1" firstCol="1" bandRow="1"/>
              <a:tblGrid>
                <a:gridCol w="1387927"/>
                <a:gridCol w="6003472"/>
                <a:gridCol w="1752599"/>
              </a:tblGrid>
              <a:tr h="618171">
                <a:tc>
                  <a:txBody>
                    <a:bodyPr/>
                    <a:lstStyle/>
                    <a:p>
                      <a:pPr marL="0" marR="0" algn="ctr">
                        <a:spcBef>
                          <a:spcPts val="0"/>
                        </a:spcBef>
                        <a:spcAft>
                          <a:spcPts val="0"/>
                        </a:spcAft>
                      </a:pPr>
                      <a:endParaRPr lang="en-US" sz="16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effectLst/>
                          <a:latin typeface="Times New Roman"/>
                          <a:ea typeface="Times New Roman"/>
                          <a:cs typeface="Times New Roman"/>
                        </a:rPr>
                        <a:t>ASSESSMENT</a:t>
                      </a: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800" b="1" dirty="0" smtClean="0">
                          <a:solidFill>
                            <a:srgbClr val="000000"/>
                          </a:solidFill>
                          <a:effectLst/>
                          <a:latin typeface="Times New Roman"/>
                          <a:ea typeface="Times New Roman"/>
                          <a:cs typeface="Times New Roman"/>
                        </a:rPr>
                        <a:t>MIN </a:t>
                      </a:r>
                      <a:r>
                        <a:rPr lang="en-US" sz="1800" b="1" dirty="0">
                          <a:solidFill>
                            <a:srgbClr val="000000"/>
                          </a:solidFill>
                          <a:effectLst/>
                          <a:latin typeface="Times New Roman"/>
                          <a:ea typeface="Times New Roman"/>
                          <a:cs typeface="Times New Roman"/>
                        </a:rPr>
                        <a:t>SCORE</a:t>
                      </a: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1308">
                <a:tc>
                  <a:txBody>
                    <a:bodyPr/>
                    <a:lstStyle/>
                    <a:p>
                      <a:pPr marL="0" marR="0">
                        <a:spcBef>
                          <a:spcPts val="0"/>
                        </a:spcBef>
                        <a:spcAft>
                          <a:spcPts val="0"/>
                        </a:spcAft>
                      </a:pPr>
                      <a:r>
                        <a:rPr lang="en-US" sz="1800" b="1" dirty="0" smtClean="0">
                          <a:solidFill>
                            <a:srgbClr val="000000"/>
                          </a:solidFill>
                          <a:effectLst/>
                          <a:latin typeface="Times New Roman"/>
                          <a:ea typeface="Times New Roman"/>
                          <a:cs typeface="Times New Roman"/>
                        </a:rPr>
                        <a:t>AP</a:t>
                      </a:r>
                    </a:p>
                    <a:p>
                      <a:pPr marL="0" marR="0">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000000"/>
                          </a:solidFill>
                          <a:effectLst/>
                          <a:latin typeface="Times New Roman"/>
                          <a:ea typeface="Times New Roman"/>
                          <a:cs typeface="Times New Roman"/>
                        </a:rPr>
                        <a:t>Advanced Placement Examination</a:t>
                      </a:r>
                    </a:p>
                    <a:p>
                      <a:pPr marL="0" marR="0">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800" dirty="0" smtClean="0">
                          <a:solidFill>
                            <a:srgbClr val="000000"/>
                          </a:solidFill>
                          <a:effectLst/>
                          <a:latin typeface="Times New Roman"/>
                          <a:ea typeface="Times New Roman"/>
                          <a:cs typeface="Times New Roman"/>
                        </a:rPr>
                        <a:t>4</a:t>
                      </a:r>
                    </a:p>
                    <a:p>
                      <a:pPr marL="0" marR="0" algn="ctr">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4629">
                <a:tc>
                  <a:txBody>
                    <a:bodyPr/>
                    <a:lstStyle/>
                    <a:p>
                      <a:pPr marL="0" marR="0">
                        <a:spcBef>
                          <a:spcPts val="0"/>
                        </a:spcBef>
                        <a:spcAft>
                          <a:spcPts val="0"/>
                        </a:spcAft>
                      </a:pPr>
                      <a:r>
                        <a:rPr lang="en-US" sz="1800" b="1" dirty="0" smtClean="0">
                          <a:solidFill>
                            <a:srgbClr val="000000"/>
                          </a:solidFill>
                          <a:effectLst/>
                          <a:latin typeface="Times New Roman"/>
                          <a:ea typeface="Times New Roman"/>
                          <a:cs typeface="Times New Roman"/>
                        </a:rPr>
                        <a:t>IB</a:t>
                      </a:r>
                    </a:p>
                    <a:p>
                      <a:pPr marL="0" marR="0">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000000"/>
                          </a:solidFill>
                          <a:effectLst/>
                          <a:latin typeface="Times New Roman"/>
                          <a:ea typeface="Times New Roman"/>
                          <a:cs typeface="Times New Roman"/>
                        </a:rPr>
                        <a:t>International Baccalaureate</a:t>
                      </a:r>
                    </a:p>
                    <a:p>
                      <a:pPr marL="0" marR="0">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800" dirty="0" smtClean="0">
                          <a:solidFill>
                            <a:schemeClr val="tx1"/>
                          </a:solidFill>
                          <a:effectLst/>
                          <a:latin typeface="Times New Roman"/>
                          <a:ea typeface="Times New Roman"/>
                          <a:cs typeface="Times New Roman"/>
                        </a:rPr>
                        <a:t>5</a:t>
                      </a:r>
                    </a:p>
                    <a:p>
                      <a:pPr marL="0" marR="0" algn="ctr">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6143">
                <a:tc>
                  <a:txBody>
                    <a:bodyPr/>
                    <a:lstStyle/>
                    <a:p>
                      <a:pPr marL="0" marR="0">
                        <a:spcBef>
                          <a:spcPts val="0"/>
                        </a:spcBef>
                        <a:spcAft>
                          <a:spcPts val="0"/>
                        </a:spcAft>
                      </a:pPr>
                      <a:r>
                        <a:rPr lang="en-US" sz="1800" b="1" dirty="0">
                          <a:solidFill>
                            <a:srgbClr val="000000"/>
                          </a:solidFill>
                          <a:effectLst/>
                          <a:latin typeface="Times New Roman"/>
                          <a:ea typeface="Times New Roman"/>
                          <a:cs typeface="Times New Roman"/>
                        </a:rPr>
                        <a:t>STAMP4S</a:t>
                      </a:r>
                      <a:r>
                        <a:rPr lang="en-US" sz="1800" b="1" dirty="0">
                          <a:effectLst/>
                          <a:latin typeface="Times New Roman"/>
                          <a:ea typeface="Calibri"/>
                          <a:cs typeface="Times New Roman"/>
                        </a:rPr>
                        <a:t> </a:t>
                      </a:r>
                      <a:r>
                        <a:rPr lang="en-US" sz="1800" b="1" dirty="0" smtClean="0">
                          <a:effectLst/>
                          <a:latin typeface="Times New Roman"/>
                          <a:ea typeface="Calibri"/>
                          <a:cs typeface="Times New Roman"/>
                        </a:rPr>
                        <a:t>    </a:t>
                      </a:r>
                      <a:r>
                        <a:rPr lang="en-US" sz="1800" dirty="0">
                          <a:effectLst/>
                          <a:latin typeface="Times New Roman"/>
                          <a:ea typeface="Calibri"/>
                          <a:cs typeface="Times New Roman"/>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latin typeface="Times New Roman"/>
                          <a:ea typeface="Calibri"/>
                          <a:cs typeface="Times New Roman"/>
                        </a:rPr>
                        <a:t>Standard Based Measurement of Proficiency</a:t>
                      </a:r>
                    </a:p>
                    <a:p>
                      <a:pPr marL="0" marR="0">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800">
                          <a:solidFill>
                            <a:srgbClr val="000000"/>
                          </a:solidFill>
                          <a:effectLst/>
                          <a:latin typeface="Times New Roman"/>
                          <a:ea typeface="Times New Roman"/>
                          <a:cs typeface="Times New Roman"/>
                        </a:rPr>
                        <a:t>6 </a:t>
                      </a:r>
                      <a:endParaRPr lang="en-US" sz="1800">
                        <a:effectLst/>
                        <a:latin typeface="Times New Roman"/>
                        <a:ea typeface="Calibri"/>
                        <a:cs typeface="Times New Roman"/>
                      </a:endParaRPr>
                    </a:p>
                    <a:p>
                      <a:pPr marL="0" marR="0" algn="ctr">
                        <a:spcBef>
                          <a:spcPts val="0"/>
                        </a:spcBef>
                        <a:spcAft>
                          <a:spcPts val="0"/>
                        </a:spcAft>
                      </a:pPr>
                      <a:r>
                        <a:rPr lang="en-US" sz="1800">
                          <a:solidFill>
                            <a:srgbClr val="000000"/>
                          </a:solidFill>
                          <a:effectLst/>
                          <a:latin typeface="Times New Roman"/>
                          <a:ea typeface="Times New Roman"/>
                          <a:cs typeface="Times New Roman"/>
                        </a:rPr>
                        <a:t> </a:t>
                      </a:r>
                      <a:endParaRPr lang="en-US" sz="180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4828">
                <a:tc>
                  <a:txBody>
                    <a:bodyPr/>
                    <a:lstStyle/>
                    <a:p>
                      <a:pPr marL="0" marR="0">
                        <a:spcBef>
                          <a:spcPts val="0"/>
                        </a:spcBef>
                        <a:spcAft>
                          <a:spcPts val="0"/>
                        </a:spcAft>
                      </a:pPr>
                      <a:r>
                        <a:rPr lang="en-US" sz="1800" b="1" dirty="0" smtClean="0">
                          <a:effectLst/>
                          <a:latin typeface="Times New Roman"/>
                          <a:ea typeface="Times New Roman"/>
                          <a:cs typeface="Times New Roman"/>
                        </a:rPr>
                        <a:t>DELE</a:t>
                      </a:r>
                      <a:endParaRPr lang="en-US" sz="1800" dirty="0" smtClean="0">
                        <a:effectLst/>
                        <a:latin typeface="Times New Roman"/>
                        <a:ea typeface="Times New Roman"/>
                        <a:cs typeface="Times New Roman"/>
                      </a:endParaRPr>
                    </a:p>
                    <a:p>
                      <a:pPr marL="0" marR="0">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spcBef>
                          <a:spcPts val="0"/>
                        </a:spcBef>
                        <a:spcAft>
                          <a:spcPts val="0"/>
                        </a:spcAft>
                      </a:pPr>
                      <a:r>
                        <a:rPr lang="en-US" sz="1800" dirty="0" smtClean="0">
                          <a:effectLst/>
                          <a:latin typeface="Times New Roman"/>
                          <a:ea typeface="Times New Roman"/>
                          <a:cs typeface="Times New Roman"/>
                        </a:rPr>
                        <a:t>(Diplomas of Spanish as a Foreign Language) Cervantes Institute of NYC Spanish</a:t>
                      </a:r>
                    </a:p>
                    <a:p>
                      <a:pPr marL="0" marR="0">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800" dirty="0" smtClean="0">
                          <a:solidFill>
                            <a:srgbClr val="000000"/>
                          </a:solidFill>
                          <a:effectLst/>
                          <a:latin typeface="Times New Roman"/>
                          <a:ea typeface="Times New Roman"/>
                          <a:cs typeface="Times New Roman"/>
                        </a:rPr>
                        <a:t>B1</a:t>
                      </a:r>
                    </a:p>
                    <a:p>
                      <a:pPr marL="0" marR="0" algn="ctr">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7258">
                <a:tc>
                  <a:txBody>
                    <a:bodyPr/>
                    <a:lstStyle/>
                    <a:p>
                      <a:pPr marL="0" marR="0">
                        <a:spcBef>
                          <a:spcPts val="0"/>
                        </a:spcBef>
                        <a:spcAft>
                          <a:spcPts val="0"/>
                        </a:spcAft>
                      </a:pPr>
                      <a:r>
                        <a:rPr lang="en-US" sz="1800" b="1" dirty="0" smtClean="0">
                          <a:solidFill>
                            <a:srgbClr val="222222"/>
                          </a:solidFill>
                          <a:effectLst/>
                          <a:latin typeface="Times New Roman"/>
                          <a:ea typeface="Calibri"/>
                          <a:cs typeface="Times New Roman"/>
                        </a:rPr>
                        <a:t>AAPPL</a:t>
                      </a:r>
                    </a:p>
                    <a:p>
                      <a:pPr marL="0" marR="0">
                        <a:spcBef>
                          <a:spcPts val="0"/>
                        </a:spcBef>
                        <a:spcAft>
                          <a:spcPts val="0"/>
                        </a:spcAft>
                      </a:pPr>
                      <a:endParaRPr lang="en-US" sz="1800" b="1" dirty="0" smtClean="0">
                        <a:solidFill>
                          <a:srgbClr val="222222"/>
                        </a:solidFill>
                        <a:effectLst/>
                        <a:latin typeface="Times New Roman"/>
                        <a:ea typeface="Calibri"/>
                        <a:cs typeface="Times New Roman"/>
                      </a:endParaRPr>
                    </a:p>
                    <a:p>
                      <a:pPr marL="0" marR="0">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222222"/>
                          </a:solidFill>
                          <a:effectLst/>
                          <a:latin typeface="Times New Roman"/>
                          <a:ea typeface="Calibri"/>
                          <a:cs typeface="Times New Roman"/>
                        </a:rPr>
                        <a:t>T</a:t>
                      </a:r>
                      <a:r>
                        <a:rPr lang="en-US" sz="1800" dirty="0" smtClean="0">
                          <a:solidFill>
                            <a:srgbClr val="222222"/>
                          </a:solidFill>
                          <a:effectLst/>
                          <a:latin typeface="Times New Roman"/>
                          <a:ea typeface="Calibri"/>
                          <a:cs typeface="Times New Roman"/>
                        </a:rPr>
                        <a:t>he ACTFL Assessment of Performance toward Proficiency in Languages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en-US" sz="1800" dirty="0" smtClean="0">
                          <a:solidFill>
                            <a:srgbClr val="000000"/>
                          </a:solidFill>
                          <a:effectLst/>
                          <a:latin typeface="Times New Roman"/>
                          <a:ea typeface="Times New Roman"/>
                          <a:cs typeface="Times New Roman"/>
                        </a:rPr>
                        <a:t>I-5</a:t>
                      </a:r>
                    </a:p>
                    <a:p>
                      <a:pPr marL="0" marR="0" algn="ctr">
                        <a:spcBef>
                          <a:spcPts val="0"/>
                        </a:spcBef>
                        <a:spcAft>
                          <a:spcPts val="0"/>
                        </a:spcAft>
                      </a:pPr>
                      <a:endParaRPr lang="en-US" sz="1800" dirty="0">
                        <a:effectLst/>
                        <a:latin typeface="Times New Roman"/>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32687943"/>
      </p:ext>
    </p:extLst>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6488668"/>
            <a:ext cx="8534400" cy="400110"/>
          </a:xfrm>
          <a:prstGeom prst="rect">
            <a:avLst/>
          </a:prstGeom>
        </p:spPr>
        <p:txBody>
          <a:bodyPr wrap="square">
            <a:spAutoFit/>
          </a:bodyPr>
          <a:lstStyle/>
          <a:p>
            <a:pPr algn="ctr"/>
            <a:r>
              <a:rPr lang="en-US" sz="2000" dirty="0" smtClean="0"/>
              <a:t>Office of Bilingual Education and World Languages</a:t>
            </a:r>
            <a:endParaRPr lang="en-US" sz="2000" dirty="0"/>
          </a:p>
        </p:txBody>
      </p:sp>
      <p:sp>
        <p:nvSpPr>
          <p:cNvPr id="8" name="TextBox 7"/>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
        <p:nvSpPr>
          <p:cNvPr id="9" name="TextBox 8"/>
          <p:cNvSpPr txBox="1"/>
          <p:nvPr/>
        </p:nvSpPr>
        <p:spPr>
          <a:xfrm>
            <a:off x="0" y="0"/>
            <a:ext cx="9144000" cy="646331"/>
          </a:xfrm>
          <a:prstGeom prst="rect">
            <a:avLst/>
          </a:prstGeom>
          <a:solidFill>
            <a:schemeClr val="tx1"/>
          </a:solidFill>
        </p:spPr>
        <p:txBody>
          <a:bodyPr wrap="square" rtlCol="0">
            <a:spAutoFit/>
          </a:bodyPr>
          <a:lstStyle/>
          <a:p>
            <a:pPr algn="ctr"/>
            <a:r>
              <a:rPr lang="en-US" sz="3600" b="1" dirty="0" smtClean="0">
                <a:solidFill>
                  <a:schemeClr val="bg1"/>
                </a:solidFill>
              </a:rPr>
              <a:t>Checkpoint C Assessments</a:t>
            </a:r>
            <a:endParaRPr lang="en-US" sz="3600" dirty="0">
              <a:solidFill>
                <a:schemeClr val="bg1"/>
              </a:solidFill>
            </a:endParaRPr>
          </a:p>
        </p:txBody>
      </p:sp>
      <p:sp>
        <p:nvSpPr>
          <p:cNvPr id="6" name="Content Placeholder 5"/>
          <p:cNvSpPr>
            <a:spLocks noGrp="1"/>
          </p:cNvSpPr>
          <p:nvPr>
            <p:ph idx="1"/>
          </p:nvPr>
        </p:nvSpPr>
        <p:spPr>
          <a:xfrm>
            <a:off x="457200" y="990600"/>
            <a:ext cx="8229600" cy="4525963"/>
          </a:xfrm>
        </p:spPr>
        <p:txBody>
          <a:bodyPr/>
          <a:lstStyle/>
          <a:p>
            <a:endParaRPr lang="en-US" dirty="0"/>
          </a:p>
        </p:txBody>
      </p:sp>
      <p:graphicFrame>
        <p:nvGraphicFramePr>
          <p:cNvPr id="10" name="Content Placeholder 3"/>
          <p:cNvGraphicFramePr>
            <a:graphicFrameLocks/>
          </p:cNvGraphicFramePr>
          <p:nvPr>
            <p:extLst>
              <p:ext uri="{D42A27DB-BD31-4B8C-83A1-F6EECF244321}">
                <p14:modId xmlns:p14="http://schemas.microsoft.com/office/powerpoint/2010/main" val="2816314916"/>
              </p:ext>
            </p:extLst>
          </p:nvPr>
        </p:nvGraphicFramePr>
        <p:xfrm>
          <a:off x="0" y="646331"/>
          <a:ext cx="9144001" cy="5830669"/>
        </p:xfrm>
        <a:graphic>
          <a:graphicData uri="http://schemas.openxmlformats.org/drawingml/2006/table">
            <a:tbl>
              <a:tblPr firstRow="1" firstCol="1" bandRow="1">
                <a:tableStyleId>{5C22544A-7EE6-4342-B048-85BDC9FD1C3A}</a:tableStyleId>
              </a:tblPr>
              <a:tblGrid>
                <a:gridCol w="1371865"/>
                <a:gridCol w="5340743"/>
                <a:gridCol w="2431393"/>
              </a:tblGrid>
              <a:tr h="519140">
                <a:tc>
                  <a:txBody>
                    <a:bodyPr/>
                    <a:lstStyle/>
                    <a:p>
                      <a:pPr marL="0" marR="0" algn="ctr">
                        <a:spcBef>
                          <a:spcPts val="0"/>
                        </a:spcBef>
                        <a:spcAft>
                          <a:spcPts val="0"/>
                        </a:spcAft>
                      </a:pPr>
                      <a:endParaRPr lang="en-US" sz="1600" dirty="0">
                        <a:effectLst/>
                        <a:latin typeface="Times New Roman"/>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effectLst/>
                          <a:latin typeface="Times New Roman"/>
                          <a:ea typeface="Times New Roman"/>
                          <a:cs typeface="Times New Roman"/>
                        </a:rPr>
                        <a:t>ASSESSMENT</a:t>
                      </a:r>
                      <a:endParaRPr lang="en-US" sz="1800" dirty="0">
                        <a:effectLst/>
                        <a:latin typeface="Times New Roman"/>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spcBef>
                          <a:spcPts val="0"/>
                        </a:spcBef>
                        <a:spcAft>
                          <a:spcPts val="0"/>
                        </a:spcAft>
                      </a:pPr>
                      <a:r>
                        <a:rPr lang="en-US" sz="1800" b="1" dirty="0" smtClean="0">
                          <a:solidFill>
                            <a:srgbClr val="000000"/>
                          </a:solidFill>
                          <a:effectLst/>
                          <a:latin typeface="Times New Roman"/>
                          <a:ea typeface="Times New Roman"/>
                          <a:cs typeface="Times New Roman"/>
                        </a:rPr>
                        <a:t>MIN </a:t>
                      </a:r>
                      <a:r>
                        <a:rPr lang="en-US" sz="1800" b="1" dirty="0">
                          <a:solidFill>
                            <a:srgbClr val="000000"/>
                          </a:solidFill>
                          <a:effectLst/>
                          <a:latin typeface="Times New Roman"/>
                          <a:ea typeface="Times New Roman"/>
                          <a:cs typeface="Times New Roman"/>
                        </a:rPr>
                        <a:t>SCORE</a:t>
                      </a:r>
                      <a:endParaRPr lang="en-US" sz="1800" dirty="0">
                        <a:effectLst/>
                        <a:latin typeface="Times New Roman"/>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531250">
                <a:tc>
                  <a:txBody>
                    <a:bodyPr/>
                    <a:lstStyle/>
                    <a:p>
                      <a:pPr marL="0" marR="0">
                        <a:spcBef>
                          <a:spcPts val="0"/>
                        </a:spcBef>
                        <a:spcAft>
                          <a:spcPts val="0"/>
                        </a:spcAft>
                      </a:pPr>
                      <a:r>
                        <a:rPr lang="en-US" sz="1600" dirty="0" smtClean="0">
                          <a:solidFill>
                            <a:schemeClr val="tx1"/>
                          </a:solidFill>
                          <a:effectLst/>
                          <a:latin typeface="Times New Roman" panose="02020603050405020304" pitchFamily="18" charset="0"/>
                          <a:cs typeface="Times New Roman" panose="02020603050405020304" pitchFamily="18" charset="0"/>
                        </a:rPr>
                        <a:t>OPI </a:t>
                      </a:r>
                    </a:p>
                    <a:p>
                      <a:pPr marL="0" marR="0">
                        <a:spcBef>
                          <a:spcPts val="0"/>
                        </a:spcBef>
                        <a:spcAft>
                          <a:spcPts val="0"/>
                        </a:spcAft>
                      </a:pPr>
                      <a:endParaRPr lang="en-US" sz="1600" dirty="0" smtClean="0">
                        <a:solidFill>
                          <a:schemeClr val="tx1"/>
                        </a:solidFill>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600" dirty="0" err="1" smtClean="0">
                          <a:solidFill>
                            <a:schemeClr val="tx1"/>
                          </a:solidFill>
                          <a:effectLst/>
                          <a:latin typeface="Times New Roman" panose="02020603050405020304" pitchFamily="18" charset="0"/>
                          <a:cs typeface="Times New Roman" panose="02020603050405020304" pitchFamily="18" charset="0"/>
                        </a:rPr>
                        <a:t>OPIc</a:t>
                      </a:r>
                      <a:endParaRPr lang="en-US" sz="1600" dirty="0">
                        <a:solidFill>
                          <a:schemeClr val="tx1"/>
                        </a:solidFill>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600" dirty="0" smtClean="0">
                          <a:solidFill>
                            <a:schemeClr val="tx1"/>
                          </a:solidFill>
                          <a:effectLst/>
                          <a:latin typeface="Times New Roman" panose="02020603050405020304" pitchFamily="18" charset="0"/>
                          <a:cs typeface="Times New Roman" panose="02020603050405020304" pitchFamily="18" charset="0"/>
                        </a:rPr>
                        <a:t>                                                        </a:t>
                      </a:r>
                      <a:endParaRPr lang="en-US" sz="1600" dirty="0">
                        <a:solidFill>
                          <a:schemeClr val="tx1"/>
                        </a:solidFill>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600" dirty="0" smtClean="0">
                          <a:solidFill>
                            <a:schemeClr val="tx1"/>
                          </a:solidFill>
                          <a:effectLst/>
                          <a:latin typeface="Times New Roman" panose="02020603050405020304" pitchFamily="18" charset="0"/>
                          <a:cs typeface="Times New Roman" panose="02020603050405020304" pitchFamily="18" charset="0"/>
                        </a:rPr>
                        <a:t>WPT/BWT</a:t>
                      </a:r>
                      <a:endParaRPr lang="en-US" sz="1600" dirty="0">
                        <a:solidFill>
                          <a:schemeClr val="tx1"/>
                        </a:solidFill>
                        <a:effectLst/>
                        <a:latin typeface="Times New Roman" panose="02020603050405020304" pitchFamily="18" charset="0"/>
                        <a:cs typeface="Times New Roman" panose="02020603050405020304" pitchFamily="18" charset="0"/>
                      </a:endParaRPr>
                    </a:p>
                    <a:p>
                      <a:pPr marL="457200" marR="0">
                        <a:spcBef>
                          <a:spcPts val="0"/>
                        </a:spcBef>
                        <a:spcAft>
                          <a:spcPts val="0"/>
                        </a:spcAft>
                      </a:pPr>
                      <a:r>
                        <a:rPr lang="en-US" sz="1600" dirty="0" smtClean="0">
                          <a:solidFill>
                            <a:schemeClr val="tx1"/>
                          </a:solidFill>
                          <a:effectLst/>
                          <a:latin typeface="Times New Roman" panose="02020603050405020304" pitchFamily="18" charset="0"/>
                          <a:cs typeface="Times New Roman" panose="02020603050405020304" pitchFamily="18" charset="0"/>
                        </a:rPr>
                        <a:t>    </a:t>
                      </a:r>
                      <a:endParaRPr lang="en-US" sz="1600" dirty="0">
                        <a:solidFill>
                          <a:schemeClr val="tx1"/>
                        </a:solidFill>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600" dirty="0" smtClean="0">
                          <a:solidFill>
                            <a:schemeClr val="tx1"/>
                          </a:solidFill>
                          <a:effectLst/>
                          <a:latin typeface="Times New Roman" panose="02020603050405020304" pitchFamily="18" charset="0"/>
                          <a:cs typeface="Times New Roman" panose="02020603050405020304" pitchFamily="18" charset="0"/>
                        </a:rPr>
                        <a:t>RTP</a:t>
                      </a:r>
                      <a:endParaRPr lang="en-US" sz="1600" dirty="0">
                        <a:solidFill>
                          <a:schemeClr val="tx1"/>
                        </a:solidFill>
                        <a:effectLst/>
                        <a:latin typeface="Times New Roman" panose="02020603050405020304" pitchFamily="18" charset="0"/>
                        <a:cs typeface="Times New Roman" panose="02020603050405020304" pitchFamily="18" charset="0"/>
                      </a:endParaRPr>
                    </a:p>
                    <a:p>
                      <a:pPr marL="0" marR="0">
                        <a:spcBef>
                          <a:spcPts val="0"/>
                        </a:spcBef>
                        <a:spcAft>
                          <a:spcPts val="0"/>
                        </a:spcAft>
                      </a:pPr>
                      <a:endParaRPr lang="en-US" sz="1600" dirty="0">
                        <a:solidFill>
                          <a:schemeClr val="tx1"/>
                        </a:solidFill>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600" dirty="0" smtClean="0">
                          <a:solidFill>
                            <a:schemeClr val="tx1"/>
                          </a:solidFill>
                          <a:effectLst/>
                          <a:latin typeface="Times New Roman" panose="02020603050405020304" pitchFamily="18" charset="0"/>
                          <a:cs typeface="Times New Roman" panose="02020603050405020304" pitchFamily="18" charset="0"/>
                        </a:rPr>
                        <a:t>LTP</a:t>
                      </a:r>
                    </a:p>
                    <a:p>
                      <a:pPr marL="0" marR="0">
                        <a:spcBef>
                          <a:spcPts val="0"/>
                        </a:spcBef>
                        <a:spcAft>
                          <a:spcPts val="0"/>
                        </a:spcAft>
                      </a:pPr>
                      <a:endParaRPr lang="en-US" sz="1600" dirty="0" smtClean="0">
                        <a:solidFill>
                          <a:schemeClr val="tx1"/>
                        </a:solidFill>
                        <a:effectLst/>
                        <a:latin typeface="Times New Roman" panose="02020603050405020304" pitchFamily="18" charset="0"/>
                        <a:cs typeface="Times New Roman" panose="02020603050405020304" pitchFamily="18" charset="0"/>
                      </a:endParaRPr>
                    </a:p>
                    <a:p>
                      <a:pPr marL="0" marR="0">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The ACTFL Oral Proficiency Interview</a:t>
                      </a:r>
                    </a:p>
                    <a:p>
                      <a:pPr marL="0" marR="0">
                        <a:spcBef>
                          <a:spcPts val="0"/>
                        </a:spcBef>
                        <a:spcAft>
                          <a:spcPts val="0"/>
                        </a:spcAft>
                      </a:pPr>
                      <a:endParaRPr lang="en-US" sz="1600" b="0" dirty="0" smtClean="0">
                        <a:solidFill>
                          <a:schemeClr val="tx1"/>
                        </a:solidFill>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The ACTFL Oral Proficiency Interview Computer Test</a:t>
                      </a:r>
                    </a:p>
                    <a:p>
                      <a:pPr marL="0" marR="0">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                                                        </a:t>
                      </a:r>
                    </a:p>
                    <a:p>
                      <a:pPr marL="0" marR="0">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The ACTFL Writing Proficiency Test/Business Writing Test </a:t>
                      </a:r>
                    </a:p>
                    <a:p>
                      <a:pPr marL="457200" marR="0">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    </a:t>
                      </a:r>
                    </a:p>
                    <a:p>
                      <a:pPr marL="0" marR="0">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The ACTFL Reading Proficiency Test</a:t>
                      </a:r>
                    </a:p>
                    <a:p>
                      <a:pPr marL="0" marR="0">
                        <a:spcBef>
                          <a:spcPts val="0"/>
                        </a:spcBef>
                        <a:spcAft>
                          <a:spcPts val="0"/>
                        </a:spcAft>
                      </a:pPr>
                      <a:endParaRPr lang="en-US" sz="1600" b="0" dirty="0" smtClean="0">
                        <a:solidFill>
                          <a:schemeClr val="tx1"/>
                        </a:solidFill>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The ACTFL Listening Proficiency Test</a:t>
                      </a:r>
                    </a:p>
                    <a:p>
                      <a:pPr marL="0" marR="0">
                        <a:spcBef>
                          <a:spcPts val="0"/>
                        </a:spcBef>
                        <a:spcAft>
                          <a:spcPts val="0"/>
                        </a:spcAft>
                      </a:pPr>
                      <a:endParaRPr lang="en-US" sz="1600" dirty="0" smtClean="0">
                        <a:effectLst/>
                        <a:latin typeface="Times New Roman" panose="02020603050405020304" pitchFamily="18" charset="0"/>
                        <a:ea typeface="Calibri"/>
                        <a:cs typeface="Times New Roman" panose="02020603050405020304" pitchFamily="18" charset="0"/>
                      </a:endParaRPr>
                    </a:p>
                    <a:p>
                      <a:pPr marL="0" marR="0">
                        <a:spcBef>
                          <a:spcPts val="0"/>
                        </a:spcBef>
                        <a:spcAft>
                          <a:spcPts val="0"/>
                        </a:spcAft>
                      </a:pPr>
                      <a:endParaRPr lang="en-US" sz="1600" dirty="0" smtClean="0">
                        <a:effectLst/>
                        <a:latin typeface="Times New Roman" panose="02020603050405020304" pitchFamily="18" charset="0"/>
                        <a:ea typeface="Calibri"/>
                        <a:cs typeface="Times New Roman" panose="02020603050405020304" pitchFamily="18" charset="0"/>
                      </a:endParaRPr>
                    </a:p>
                    <a:p>
                      <a:pPr marL="0" marR="0">
                        <a:spcBef>
                          <a:spcPts val="0"/>
                        </a:spcBef>
                        <a:spcAft>
                          <a:spcPts val="0"/>
                        </a:spcAft>
                      </a:pPr>
                      <a:endParaRPr lang="en-US" sz="1600" dirty="0">
                        <a:effectLst/>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spcBef>
                          <a:spcPts val="0"/>
                        </a:spcBef>
                        <a:spcAft>
                          <a:spcPts val="0"/>
                        </a:spcAft>
                      </a:pPr>
                      <a:endParaRPr lang="en-US" sz="1600" b="0" dirty="0" smtClean="0">
                        <a:solidFill>
                          <a:schemeClr val="tx1"/>
                        </a:solidFill>
                        <a:effectLst/>
                        <a:latin typeface="Times New Roman" panose="02020603050405020304" pitchFamily="18" charset="0"/>
                        <a:cs typeface="Times New Roman" panose="02020603050405020304" pitchFamily="18" charset="0"/>
                      </a:endParaRPr>
                    </a:p>
                    <a:p>
                      <a:pPr marL="0" marR="0" algn="ctr">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Intermediate High</a:t>
                      </a:r>
                    </a:p>
                    <a:p>
                      <a:pPr marL="0" marR="0" algn="ctr">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 </a:t>
                      </a:r>
                    </a:p>
                    <a:p>
                      <a:pPr marL="0" marR="0" algn="ctr">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In this section, </a:t>
                      </a:r>
                    </a:p>
                    <a:p>
                      <a:pPr marL="0" marR="0" algn="ctr">
                        <a:spcBef>
                          <a:spcPts val="0"/>
                        </a:spcBef>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Students should take exams in as</a:t>
                      </a:r>
                      <a:r>
                        <a:rPr lang="en-US" sz="1600" b="0" baseline="0" dirty="0" smtClean="0">
                          <a:solidFill>
                            <a:schemeClr val="tx1"/>
                          </a:solidFill>
                          <a:effectLst/>
                          <a:latin typeface="Times New Roman" panose="02020603050405020304" pitchFamily="18" charset="0"/>
                          <a:cs typeface="Times New Roman" panose="02020603050405020304" pitchFamily="18" charset="0"/>
                        </a:rPr>
                        <a:t> many</a:t>
                      </a:r>
                      <a:r>
                        <a:rPr lang="en-US" sz="1600" b="0" dirty="0" smtClean="0">
                          <a:solidFill>
                            <a:schemeClr val="tx1"/>
                          </a:solidFill>
                          <a:effectLst/>
                          <a:latin typeface="Times New Roman" panose="02020603050405020304" pitchFamily="18" charset="0"/>
                          <a:cs typeface="Times New Roman" panose="02020603050405020304" pitchFamily="18" charset="0"/>
                        </a:rPr>
                        <a:t> modalities (speaking, listening, reading and writing)  as available in that</a:t>
                      </a:r>
                      <a:r>
                        <a:rPr lang="en-US" sz="1600" b="0" baseline="0" dirty="0" smtClean="0">
                          <a:solidFill>
                            <a:schemeClr val="tx1"/>
                          </a:solidFill>
                          <a:effectLst/>
                          <a:latin typeface="Times New Roman" panose="02020603050405020304" pitchFamily="18" charset="0"/>
                          <a:cs typeface="Times New Roman" panose="02020603050405020304" pitchFamily="18" charset="0"/>
                        </a:rPr>
                        <a:t> target language </a:t>
                      </a:r>
                      <a:r>
                        <a:rPr lang="en-US" sz="1600" b="0" dirty="0" smtClean="0">
                          <a:solidFill>
                            <a:schemeClr val="tx1"/>
                          </a:solidFill>
                          <a:effectLst/>
                          <a:latin typeface="Times New Roman" panose="02020603050405020304" pitchFamily="18" charset="0"/>
                          <a:cs typeface="Times New Roman" panose="02020603050405020304" pitchFamily="18" charset="0"/>
                        </a:rPr>
                        <a:t>to qualify for Checkpoint C credit </a:t>
                      </a:r>
                      <a:r>
                        <a:rPr lang="en-US" sz="1600" dirty="0" smtClean="0">
                          <a:effectLst/>
                          <a:latin typeface="Times New Roman" panose="02020603050405020304" pitchFamily="18" charset="0"/>
                          <a:cs typeface="Times New Roman" panose="02020603050405020304" pitchFamily="18" charset="0"/>
                        </a:rPr>
                        <a:t> </a:t>
                      </a:r>
                    </a:p>
                    <a:p>
                      <a:pPr marL="0" marR="0" algn="ctr">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59058">
                <a:tc>
                  <a:txBody>
                    <a:bodyPr/>
                    <a:lstStyle/>
                    <a:p>
                      <a:pPr marL="0" marR="0">
                        <a:spcBef>
                          <a:spcPts val="0"/>
                        </a:spcBef>
                        <a:spcAft>
                          <a:spcPts val="0"/>
                        </a:spcAft>
                      </a:pPr>
                      <a:r>
                        <a:rPr lang="en-US" sz="1600" dirty="0" smtClean="0">
                          <a:solidFill>
                            <a:schemeClr val="tx1"/>
                          </a:solidFill>
                          <a:effectLst/>
                          <a:latin typeface="Times New Roman" panose="02020603050405020304" pitchFamily="18" charset="0"/>
                          <a:cs typeface="Times New Roman" panose="02020603050405020304" pitchFamily="18" charset="0"/>
                        </a:rPr>
                        <a:t>ALIRA</a:t>
                      </a:r>
                    </a:p>
                    <a:p>
                      <a:pPr marL="0" marR="0">
                        <a:spcBef>
                          <a:spcPts val="0"/>
                        </a:spcBef>
                        <a:spcAft>
                          <a:spcPts val="0"/>
                        </a:spcAft>
                      </a:pPr>
                      <a:endParaRPr lang="en-US" sz="1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panose="02020603050405020304" pitchFamily="18" charset="0"/>
                          <a:cs typeface="Times New Roman" panose="02020603050405020304" pitchFamily="18" charset="0"/>
                        </a:rPr>
                        <a:t>The ACTFL Latin Interpretive Reading Assessment</a:t>
                      </a:r>
                    </a:p>
                    <a:p>
                      <a:pPr marL="0" marR="0">
                        <a:spcBef>
                          <a:spcPts val="0"/>
                        </a:spcBef>
                        <a:spcAft>
                          <a:spcPts val="0"/>
                        </a:spcAft>
                      </a:pPr>
                      <a:endParaRPr lang="en-US" sz="1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spcBef>
                          <a:spcPts val="0"/>
                        </a:spcBef>
                        <a:spcAft>
                          <a:spcPts val="0"/>
                        </a:spcAft>
                      </a:pPr>
                      <a:endParaRPr lang="en-US" sz="1600" dirty="0" smtClean="0">
                        <a:solidFill>
                          <a:schemeClr val="tx1"/>
                        </a:solidFill>
                        <a:effectLst/>
                        <a:latin typeface="Times New Roman" panose="02020603050405020304" pitchFamily="18" charset="0"/>
                        <a:cs typeface="Times New Roman" panose="02020603050405020304" pitchFamily="18" charset="0"/>
                      </a:endParaRPr>
                    </a:p>
                    <a:p>
                      <a:pPr marL="0" marR="0" algn="ctr">
                        <a:spcBef>
                          <a:spcPts val="0"/>
                        </a:spcBef>
                        <a:spcAft>
                          <a:spcPts val="0"/>
                        </a:spcAft>
                      </a:pPr>
                      <a:r>
                        <a:rPr lang="en-US" sz="1600" dirty="0" smtClean="0">
                          <a:solidFill>
                            <a:schemeClr val="tx1"/>
                          </a:solidFill>
                          <a:effectLst/>
                          <a:latin typeface="Times New Roman" panose="02020603050405020304" pitchFamily="18" charset="0"/>
                          <a:cs typeface="Times New Roman" panose="02020603050405020304" pitchFamily="18" charset="0"/>
                        </a:rPr>
                        <a:t>I-4</a:t>
                      </a:r>
                    </a:p>
                    <a:p>
                      <a:pPr marL="0" marR="0" algn="ctr">
                        <a:spcBef>
                          <a:spcPts val="0"/>
                        </a:spcBef>
                        <a:spcAft>
                          <a:spcPts val="0"/>
                        </a:spcAft>
                      </a:pPr>
                      <a:endParaRPr lang="en-US" sz="1600" dirty="0" smtClean="0">
                        <a:solidFill>
                          <a:schemeClr val="tx1"/>
                        </a:solidFill>
                        <a:effectLst/>
                        <a:latin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21221">
                <a:tc>
                  <a:txBody>
                    <a:bodyPr/>
                    <a:lstStyle/>
                    <a:p>
                      <a:pPr marL="0" marR="0">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SLPI</a:t>
                      </a:r>
                      <a:r>
                        <a:rPr lang="en-US" sz="1600" b="0" dirty="0">
                          <a:solidFill>
                            <a:schemeClr val="tx1"/>
                          </a:solidFill>
                          <a:effectLst/>
                          <a:latin typeface="Times New Roman" panose="02020603050405020304" pitchFamily="18" charset="0"/>
                          <a:cs typeface="Times New Roman" panose="02020603050405020304" pitchFamily="18" charset="0"/>
                        </a:rPr>
                        <a:t>:</a:t>
                      </a:r>
                      <a:r>
                        <a:rPr lang="en-US" sz="1600" dirty="0">
                          <a:solidFill>
                            <a:schemeClr val="tx1"/>
                          </a:solidFill>
                          <a:effectLst/>
                          <a:latin typeface="Times New Roman" panose="02020603050405020304" pitchFamily="18" charset="0"/>
                          <a:cs typeface="Times New Roman" panose="02020603050405020304" pitchFamily="18" charset="0"/>
                        </a:rPr>
                        <a:t> </a:t>
                      </a:r>
                      <a:r>
                        <a:rPr lang="en-US" sz="1600" dirty="0" smtClean="0">
                          <a:solidFill>
                            <a:schemeClr val="tx1"/>
                          </a:solidFill>
                          <a:effectLst/>
                          <a:latin typeface="Times New Roman" panose="02020603050405020304" pitchFamily="18" charset="0"/>
                          <a:cs typeface="Times New Roman" panose="02020603050405020304" pitchFamily="18" charset="0"/>
                        </a:rPr>
                        <a:t>ASL</a:t>
                      </a:r>
                    </a:p>
                    <a:p>
                      <a:pPr marL="0" marR="0">
                        <a:spcBef>
                          <a:spcPts val="0"/>
                        </a:spcBef>
                        <a:spcAft>
                          <a:spcPts val="0"/>
                        </a:spcAft>
                      </a:pPr>
                      <a:r>
                        <a:rPr lang="en-US" sz="1600" dirty="0" smtClean="0">
                          <a:solidFill>
                            <a:schemeClr val="tx1"/>
                          </a:solidFill>
                          <a:effectLst/>
                          <a:latin typeface="Times New Roman" panose="02020603050405020304" pitchFamily="18" charset="0"/>
                          <a:cs typeface="Times New Roman" panose="02020603050405020304" pitchFamily="18" charset="0"/>
                        </a:rPr>
                        <a:t> </a:t>
                      </a:r>
                      <a:endParaRPr lang="en-US" sz="1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panose="02020603050405020304" pitchFamily="18" charset="0"/>
                          <a:cs typeface="Times New Roman" panose="02020603050405020304" pitchFamily="18" charset="0"/>
                        </a:rPr>
                        <a:t>American Sign Language Proficiency Interview</a:t>
                      </a:r>
                    </a:p>
                    <a:p>
                      <a:pPr marL="0" marR="0">
                        <a:spcBef>
                          <a:spcPts val="0"/>
                        </a:spcBef>
                        <a:spcAft>
                          <a:spcPts val="0"/>
                        </a:spcAft>
                      </a:pPr>
                      <a:endParaRPr lang="en-US" sz="1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Intermediate </a:t>
                      </a:r>
                      <a:r>
                        <a:rPr lang="en-US" sz="1600" dirty="0" smtClean="0">
                          <a:solidFill>
                            <a:schemeClr val="tx1"/>
                          </a:solidFill>
                          <a:effectLst/>
                          <a:latin typeface="Times New Roman" panose="02020603050405020304" pitchFamily="18" charset="0"/>
                          <a:cs typeface="Times New Roman" panose="02020603050405020304" pitchFamily="18" charset="0"/>
                        </a:rPr>
                        <a:t>Plus</a:t>
                      </a:r>
                    </a:p>
                    <a:p>
                      <a:pPr marL="0" marR="0" algn="ctr">
                        <a:spcBef>
                          <a:spcPts val="0"/>
                        </a:spcBef>
                        <a:spcAft>
                          <a:spcPts val="0"/>
                        </a:spcAft>
                      </a:pPr>
                      <a:endParaRPr lang="en-US" sz="1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780269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6488668"/>
            <a:ext cx="8534400" cy="400110"/>
          </a:xfrm>
          <a:prstGeom prst="rect">
            <a:avLst/>
          </a:prstGeom>
        </p:spPr>
        <p:txBody>
          <a:bodyPr wrap="square">
            <a:spAutoFit/>
          </a:bodyPr>
          <a:lstStyle/>
          <a:p>
            <a:pPr algn="ctr"/>
            <a:r>
              <a:rPr lang="en-US" sz="2000" dirty="0" smtClean="0"/>
              <a:t>Office of Bilingual Education and World Languages</a:t>
            </a:r>
            <a:endParaRPr lang="en-US" sz="2000" dirty="0"/>
          </a:p>
        </p:txBody>
      </p:sp>
      <p:sp>
        <p:nvSpPr>
          <p:cNvPr id="8" name="TextBox 7"/>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
        <p:nvSpPr>
          <p:cNvPr id="9" name="TextBox 8"/>
          <p:cNvSpPr txBox="1"/>
          <p:nvPr/>
        </p:nvSpPr>
        <p:spPr>
          <a:xfrm>
            <a:off x="0" y="0"/>
            <a:ext cx="9144000" cy="646331"/>
          </a:xfrm>
          <a:prstGeom prst="rect">
            <a:avLst/>
          </a:prstGeom>
          <a:solidFill>
            <a:schemeClr val="tx1"/>
          </a:solidFill>
        </p:spPr>
        <p:txBody>
          <a:bodyPr wrap="square" rtlCol="0">
            <a:spAutoFit/>
          </a:bodyPr>
          <a:lstStyle/>
          <a:p>
            <a:pPr algn="ctr"/>
            <a:r>
              <a:rPr lang="en-US" sz="3600" b="1" dirty="0" smtClean="0">
                <a:solidFill>
                  <a:schemeClr val="bg1"/>
                </a:solidFill>
              </a:rPr>
              <a:t>A Success Story</a:t>
            </a:r>
            <a:endParaRPr lang="en-US" sz="3600" dirty="0">
              <a:solidFill>
                <a:schemeClr val="bg1"/>
              </a:solidFill>
            </a:endParaRPr>
          </a:p>
        </p:txBody>
      </p:sp>
      <p:sp>
        <p:nvSpPr>
          <p:cNvPr id="2" name="Content Placeholder 1"/>
          <p:cNvSpPr>
            <a:spLocks noGrp="1"/>
          </p:cNvSpPr>
          <p:nvPr>
            <p:ph idx="1"/>
          </p:nvPr>
        </p:nvSpPr>
        <p:spPr>
          <a:xfrm>
            <a:off x="457200" y="2162760"/>
            <a:ext cx="8229600" cy="4525963"/>
          </a:xfrm>
        </p:spPr>
        <p:txBody>
          <a:bodyPr/>
          <a:lstStyle/>
          <a:p>
            <a:pPr marL="0" indent="0" algn="ctr">
              <a:buNone/>
            </a:pPr>
            <a:r>
              <a:rPr lang="en-US" sz="4800" b="1" dirty="0">
                <a:solidFill>
                  <a:schemeClr val="accent2"/>
                </a:solidFill>
              </a:rPr>
              <a:t>Buffalo School District</a:t>
            </a:r>
          </a:p>
          <a:p>
            <a:pPr marL="0" indent="0" algn="ctr">
              <a:buNone/>
            </a:pPr>
            <a:r>
              <a:rPr lang="en-US" sz="4800" u="sng" dirty="0">
                <a:hlinkClick r:id="rId3"/>
              </a:rPr>
              <a:t>http://youtu.be/s1i799VgZpE</a:t>
            </a:r>
            <a:r>
              <a:rPr lang="en-US" sz="4800" u="sng" dirty="0"/>
              <a:t>  </a:t>
            </a:r>
            <a:endParaRPr lang="en-US" sz="4800" dirty="0"/>
          </a:p>
          <a:p>
            <a:endParaRPr lang="en-US" dirty="0"/>
          </a:p>
        </p:txBody>
      </p:sp>
    </p:spTree>
    <p:extLst>
      <p:ext uri="{BB962C8B-B14F-4D97-AF65-F5344CB8AC3E}">
        <p14:creationId xmlns:p14="http://schemas.microsoft.com/office/powerpoint/2010/main" val="2728545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a:r>
              <a:rPr lang="en-US" sz="4000" b="1" dirty="0" smtClean="0">
                <a:solidFill>
                  <a:schemeClr val="bg1"/>
                </a:solidFill>
              </a:rPr>
              <a:t>What is the Seal of Biliteracy?</a:t>
            </a:r>
            <a:endParaRPr lang="en-US" sz="4000" b="1" dirty="0">
              <a:solidFill>
                <a:schemeClr val="bg1"/>
              </a:solidFill>
            </a:endParaRPr>
          </a:p>
        </p:txBody>
      </p:sp>
      <p:sp>
        <p:nvSpPr>
          <p:cNvPr id="3" name="Content Placeholder 2"/>
          <p:cNvSpPr>
            <a:spLocks noGrp="1"/>
          </p:cNvSpPr>
          <p:nvPr>
            <p:ph idx="1"/>
          </p:nvPr>
        </p:nvSpPr>
        <p:spPr>
          <a:xfrm>
            <a:off x="914400" y="914400"/>
            <a:ext cx="7620000" cy="5334000"/>
          </a:xfrm>
        </p:spPr>
        <p:txBody>
          <a:bodyPr>
            <a:normAutofit/>
          </a:bodyPr>
          <a:lstStyle/>
          <a:p>
            <a:pPr marL="0" indent="0">
              <a:buNone/>
            </a:pPr>
            <a:endParaRPr lang="en-US" sz="2800" dirty="0" smtClean="0"/>
          </a:p>
          <a:p>
            <a:pPr>
              <a:buFont typeface="Wingdings" panose="05000000000000000000" pitchFamily="2" charset="2"/>
              <a:buChar char="§"/>
            </a:pPr>
            <a:r>
              <a:rPr lang="en-US" sz="2800" dirty="0" smtClean="0"/>
              <a:t>Purpose and History of the Seal of Biliteracy</a:t>
            </a:r>
          </a:p>
          <a:p>
            <a:pPr>
              <a:buFont typeface="Wingdings" panose="05000000000000000000" pitchFamily="2" charset="2"/>
              <a:buChar char="§"/>
            </a:pPr>
            <a:r>
              <a:rPr lang="en-US" sz="2800" dirty="0" smtClean="0"/>
              <a:t>Collaborations </a:t>
            </a:r>
          </a:p>
          <a:p>
            <a:pPr>
              <a:buFont typeface="Wingdings" panose="05000000000000000000" pitchFamily="2" charset="2"/>
              <a:buChar char="§"/>
            </a:pPr>
            <a:r>
              <a:rPr lang="en-US" sz="2800" dirty="0" smtClean="0"/>
              <a:t>Linguistic Diversity</a:t>
            </a:r>
          </a:p>
          <a:p>
            <a:pPr>
              <a:buFont typeface="Wingdings" panose="05000000000000000000" pitchFamily="2" charset="2"/>
              <a:buChar char="§"/>
            </a:pPr>
            <a:r>
              <a:rPr lang="en-US" sz="2800" dirty="0" smtClean="0"/>
              <a:t>Recommendations for Criteria in NYS</a:t>
            </a:r>
          </a:p>
          <a:p>
            <a:pPr>
              <a:buFont typeface="Wingdings" panose="05000000000000000000" pitchFamily="2" charset="2"/>
              <a:buChar char="§"/>
            </a:pPr>
            <a:r>
              <a:rPr lang="en-US" sz="2800" dirty="0" smtClean="0"/>
              <a:t>A Success Story</a:t>
            </a:r>
          </a:p>
          <a:p>
            <a:pPr>
              <a:buFont typeface="Wingdings" panose="05000000000000000000" pitchFamily="2" charset="2"/>
              <a:buChar char="§"/>
            </a:pPr>
            <a:r>
              <a:rPr lang="en-US" sz="2800" dirty="0" smtClean="0"/>
              <a:t>District/school Implementation </a:t>
            </a:r>
          </a:p>
          <a:p>
            <a:pPr>
              <a:buFont typeface="Wingdings" panose="05000000000000000000" pitchFamily="2" charset="2"/>
              <a:buChar char="§"/>
            </a:pPr>
            <a:r>
              <a:rPr lang="en-US" sz="2800" dirty="0" smtClean="0"/>
              <a:t>Next Steps</a:t>
            </a:r>
          </a:p>
          <a:p>
            <a:pPr marL="0" indent="0">
              <a:buNone/>
            </a:pPr>
            <a:endParaRPr lang="en-US" sz="2800" dirty="0"/>
          </a:p>
        </p:txBody>
      </p:sp>
      <p:sp>
        <p:nvSpPr>
          <p:cNvPr id="10" name="TextBox 9"/>
          <p:cNvSpPr txBox="1"/>
          <p:nvPr/>
        </p:nvSpPr>
        <p:spPr>
          <a:xfrm>
            <a:off x="685800" y="6477000"/>
            <a:ext cx="7924800" cy="400110"/>
          </a:xfrm>
          <a:prstGeom prst="rect">
            <a:avLst/>
          </a:prstGeom>
          <a:noFill/>
        </p:spPr>
        <p:txBody>
          <a:bodyPr wrap="square" rtlCol="0">
            <a:spAutoFit/>
          </a:bodyPr>
          <a:lstStyle/>
          <a:p>
            <a:pPr algn="ctr"/>
            <a:r>
              <a:rPr lang="en-US" sz="2000" dirty="0" smtClean="0">
                <a:latin typeface="+mj-lt"/>
              </a:rPr>
              <a:t>Office of Bilingual Education and World Languages</a:t>
            </a:r>
            <a:endParaRPr lang="en-US" sz="2000" dirty="0">
              <a:latin typeface="+mj-lt"/>
            </a:endParaRPr>
          </a:p>
        </p:txBody>
      </p:sp>
      <p:sp>
        <p:nvSpPr>
          <p:cNvPr id="11" name="TextBox 10"/>
          <p:cNvSpPr txBox="1"/>
          <p:nvPr/>
        </p:nvSpPr>
        <p:spPr>
          <a:xfrm>
            <a:off x="0" y="0"/>
            <a:ext cx="9144000" cy="707886"/>
          </a:xfrm>
          <a:prstGeom prst="rect">
            <a:avLst/>
          </a:prstGeom>
          <a:solidFill>
            <a:schemeClr val="tx1"/>
          </a:solidFill>
        </p:spPr>
        <p:txBody>
          <a:bodyPr wrap="square" rtlCol="0">
            <a:spAutoFit/>
          </a:bodyPr>
          <a:lstStyle/>
          <a:p>
            <a:pPr algn="ctr"/>
            <a:r>
              <a:rPr lang="en-US" sz="4000" b="1" dirty="0" smtClean="0">
                <a:solidFill>
                  <a:schemeClr val="bg1"/>
                </a:solidFill>
              </a:rPr>
              <a:t>Agenda</a:t>
            </a:r>
            <a:endParaRPr lang="en-US" sz="4000" dirty="0">
              <a:solidFill>
                <a:schemeClr val="bg1"/>
              </a:solidFill>
            </a:endParaRPr>
          </a:p>
        </p:txBody>
      </p:sp>
      <p:sp>
        <p:nvSpPr>
          <p:cNvPr id="12" name="TextBox 11"/>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Tree>
    <p:extLst>
      <p:ext uri="{BB962C8B-B14F-4D97-AF65-F5344CB8AC3E}">
        <p14:creationId xmlns:p14="http://schemas.microsoft.com/office/powerpoint/2010/main" val="2131438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5636" y="1295400"/>
            <a:ext cx="8458200" cy="4876800"/>
          </a:xfrm>
        </p:spPr>
        <p:txBody>
          <a:bodyPr>
            <a:normAutofit fontScale="92500" lnSpcReduction="20000"/>
          </a:bodyPr>
          <a:lstStyle/>
          <a:p>
            <a:pPr>
              <a:buFont typeface="Wingdings" panose="05000000000000000000" pitchFamily="2" charset="2"/>
              <a:buChar char="§"/>
            </a:pPr>
            <a:r>
              <a:rPr lang="en-US" sz="2800" dirty="0" smtClean="0"/>
              <a:t>Create a Seal of Biliteracy Committee.</a:t>
            </a:r>
          </a:p>
          <a:p>
            <a:pPr lvl="1">
              <a:buFont typeface="Courier New" panose="02070309020205020404" pitchFamily="49" charset="0"/>
              <a:buChar char="o"/>
            </a:pPr>
            <a:r>
              <a:rPr lang="en-US" sz="2400" dirty="0" smtClean="0"/>
              <a:t>Communicate the program to students, parents and public</a:t>
            </a:r>
          </a:p>
          <a:p>
            <a:pPr lvl="1">
              <a:buFont typeface="Courier New" panose="02070309020205020404" pitchFamily="49" charset="0"/>
              <a:buChar char="o"/>
            </a:pPr>
            <a:r>
              <a:rPr lang="en-US" sz="2400" dirty="0" smtClean="0"/>
              <a:t>Review student applications</a:t>
            </a:r>
          </a:p>
          <a:p>
            <a:pPr lvl="1">
              <a:buFont typeface="Courier New" panose="02070309020205020404" pitchFamily="49" charset="0"/>
              <a:buChar char="o"/>
            </a:pPr>
            <a:r>
              <a:rPr lang="en-US" sz="2400" dirty="0" smtClean="0"/>
              <a:t>Advise students</a:t>
            </a:r>
          </a:p>
          <a:p>
            <a:pPr lvl="1">
              <a:buFont typeface="Courier New" panose="02070309020205020404" pitchFamily="49" charset="0"/>
              <a:buChar char="o"/>
            </a:pPr>
            <a:r>
              <a:rPr lang="en-US" sz="2400" dirty="0" smtClean="0"/>
              <a:t>Monitor progress</a:t>
            </a:r>
          </a:p>
          <a:p>
            <a:pPr lvl="1">
              <a:buFont typeface="Courier New" panose="02070309020205020404" pitchFamily="49" charset="0"/>
              <a:buChar char="o"/>
            </a:pPr>
            <a:r>
              <a:rPr lang="en-US" sz="2400" dirty="0" smtClean="0"/>
              <a:t>Evaluate student work</a:t>
            </a:r>
          </a:p>
          <a:p>
            <a:pPr marL="0" lvl="1" indent="0">
              <a:buNone/>
            </a:pPr>
            <a:endParaRPr lang="en-US" sz="2400" dirty="0" smtClean="0"/>
          </a:p>
          <a:p>
            <a:pPr marL="342900" lvl="1" indent="-342900">
              <a:buFont typeface="Wingdings" panose="05000000000000000000" pitchFamily="2" charset="2"/>
              <a:buChar char="§"/>
            </a:pPr>
            <a:r>
              <a:rPr lang="en-US" dirty="0" smtClean="0"/>
              <a:t>Notify NYSED </a:t>
            </a:r>
            <a:r>
              <a:rPr lang="en-US" dirty="0"/>
              <a:t>of intent to establish program through application </a:t>
            </a:r>
            <a:r>
              <a:rPr lang="en-US" dirty="0" smtClean="0"/>
              <a:t>form that will allow us to provide feedback and guidance. </a:t>
            </a:r>
          </a:p>
          <a:p>
            <a:pPr marL="0" lvl="1" indent="0">
              <a:buNone/>
            </a:pPr>
            <a:endParaRPr lang="en-US" dirty="0" smtClean="0"/>
          </a:p>
          <a:p>
            <a:pPr marL="342900" lvl="1" indent="-342900">
              <a:buFont typeface="Wingdings" panose="05000000000000000000" pitchFamily="2" charset="2"/>
              <a:buChar char="§"/>
            </a:pPr>
            <a:r>
              <a:rPr lang="en-US" dirty="0" smtClean="0"/>
              <a:t>Complete district end of year report notifying NYSED of students receiving the Seal.</a:t>
            </a:r>
            <a:endParaRPr lang="en-US" dirty="0"/>
          </a:p>
          <a:p>
            <a:pPr marL="0" indent="0">
              <a:buNone/>
            </a:pPr>
            <a:endParaRPr lang="en-US" sz="2800" dirty="0" smtClean="0"/>
          </a:p>
          <a:p>
            <a:pPr marL="0" indent="0">
              <a:buNone/>
            </a:pPr>
            <a:endParaRPr lang="en-US" sz="2800" dirty="0" smtClean="0"/>
          </a:p>
        </p:txBody>
      </p:sp>
      <p:sp>
        <p:nvSpPr>
          <p:cNvPr id="4" name="Rectangle 3"/>
          <p:cNvSpPr/>
          <p:nvPr/>
        </p:nvSpPr>
        <p:spPr>
          <a:xfrm>
            <a:off x="304800" y="6488668"/>
            <a:ext cx="8534400" cy="400110"/>
          </a:xfrm>
          <a:prstGeom prst="rect">
            <a:avLst/>
          </a:prstGeom>
        </p:spPr>
        <p:txBody>
          <a:bodyPr wrap="square">
            <a:spAutoFit/>
          </a:bodyPr>
          <a:lstStyle/>
          <a:p>
            <a:pPr algn="ctr"/>
            <a:r>
              <a:rPr lang="en-US" sz="2000" dirty="0" smtClean="0"/>
              <a:t>Office of Bilingual Education and World Languages</a:t>
            </a:r>
            <a:endParaRPr lang="en-US" sz="2000" dirty="0"/>
          </a:p>
        </p:txBody>
      </p:sp>
      <p:sp>
        <p:nvSpPr>
          <p:cNvPr id="8" name="TextBox 7"/>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
        <p:nvSpPr>
          <p:cNvPr id="9" name="TextBox 8"/>
          <p:cNvSpPr txBox="1"/>
          <p:nvPr/>
        </p:nvSpPr>
        <p:spPr>
          <a:xfrm>
            <a:off x="0" y="0"/>
            <a:ext cx="9144000" cy="523220"/>
          </a:xfrm>
          <a:prstGeom prst="rect">
            <a:avLst/>
          </a:prstGeom>
          <a:solidFill>
            <a:schemeClr val="tx1"/>
          </a:solidFill>
        </p:spPr>
        <p:txBody>
          <a:bodyPr wrap="square" rtlCol="0">
            <a:spAutoFit/>
          </a:bodyPr>
          <a:lstStyle/>
          <a:p>
            <a:pPr algn="ctr"/>
            <a:r>
              <a:rPr lang="en-US" sz="2800" b="1" dirty="0" smtClean="0">
                <a:solidFill>
                  <a:schemeClr val="bg1"/>
                </a:solidFill>
              </a:rPr>
              <a:t>How districts can establish a Seal of Biliteracy program</a:t>
            </a:r>
            <a:endParaRPr lang="en-US" sz="2800" dirty="0">
              <a:solidFill>
                <a:schemeClr val="bg1"/>
              </a:solidFill>
            </a:endParaRPr>
          </a:p>
        </p:txBody>
      </p:sp>
    </p:spTree>
    <p:extLst>
      <p:ext uri="{BB962C8B-B14F-4D97-AF65-F5344CB8AC3E}">
        <p14:creationId xmlns:p14="http://schemas.microsoft.com/office/powerpoint/2010/main" val="3676877845"/>
      </p:ext>
    </p:extLst>
  </p:cSld>
  <p:clrMapOvr>
    <a:masterClrMapping/>
  </p:clrMapOvr>
  <p:transition spd="med">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334000"/>
          </a:xfrm>
        </p:spPr>
        <p:txBody>
          <a:bodyPr>
            <a:normAutofit fontScale="77500" lnSpcReduction="20000"/>
          </a:bodyPr>
          <a:lstStyle/>
          <a:p>
            <a:endParaRPr lang="en-US" dirty="0" smtClean="0"/>
          </a:p>
          <a:p>
            <a:pPr algn="just">
              <a:buFont typeface="Wingdings" panose="05000000000000000000" pitchFamily="2" charset="2"/>
              <a:buChar char="§"/>
            </a:pPr>
            <a:r>
              <a:rPr lang="en-US" dirty="0" smtClean="0">
                <a:latin typeface="+mj-lt"/>
              </a:rPr>
              <a:t>Contingent upon adoption from the NYS Board of Education, NYSED </a:t>
            </a:r>
            <a:r>
              <a:rPr lang="en-US" dirty="0">
                <a:latin typeface="+mj-lt"/>
              </a:rPr>
              <a:t>will </a:t>
            </a:r>
            <a:r>
              <a:rPr lang="en-US" dirty="0" smtClean="0">
                <a:latin typeface="+mj-lt"/>
              </a:rPr>
              <a:t>introduce the Seal of Biliteracy program </a:t>
            </a:r>
            <a:r>
              <a:rPr lang="en-US" dirty="0">
                <a:latin typeface="+mj-lt"/>
              </a:rPr>
              <a:t>to begin in </a:t>
            </a:r>
            <a:r>
              <a:rPr lang="en-US" dirty="0" smtClean="0">
                <a:latin typeface="+mj-lt"/>
              </a:rPr>
              <a:t>2016.</a:t>
            </a:r>
          </a:p>
          <a:p>
            <a:pPr algn="just">
              <a:buFont typeface="Wingdings" panose="05000000000000000000" pitchFamily="2" charset="2"/>
              <a:buChar char="§"/>
            </a:pPr>
            <a:endParaRPr lang="en-US" dirty="0">
              <a:latin typeface="+mj-lt"/>
            </a:endParaRPr>
          </a:p>
          <a:p>
            <a:pPr algn="just">
              <a:buFont typeface="Wingdings" panose="05000000000000000000" pitchFamily="2" charset="2"/>
              <a:buChar char="§"/>
            </a:pPr>
            <a:r>
              <a:rPr lang="en-US" dirty="0" smtClean="0">
                <a:latin typeface="+mj-lt"/>
              </a:rPr>
              <a:t>Create guidance documents and forms, develop webinar(s).</a:t>
            </a:r>
          </a:p>
          <a:p>
            <a:pPr algn="just">
              <a:buFont typeface="Wingdings" panose="05000000000000000000" pitchFamily="2" charset="2"/>
              <a:buChar char="§"/>
            </a:pPr>
            <a:endParaRPr lang="en-US" dirty="0" smtClean="0">
              <a:latin typeface="+mj-lt"/>
            </a:endParaRPr>
          </a:p>
          <a:p>
            <a:pPr algn="just">
              <a:buFont typeface="Wingdings" panose="05000000000000000000" pitchFamily="2" charset="2"/>
              <a:buChar char="§"/>
            </a:pPr>
            <a:r>
              <a:rPr lang="en-US" dirty="0" smtClean="0">
                <a:latin typeface="+mj-lt"/>
              </a:rPr>
              <a:t>Provide informational sessions/conferences to help promote the Seal of Biliteracy and assist districts in establishing a Seal of Biliteracy program in their schools.</a:t>
            </a:r>
          </a:p>
          <a:p>
            <a:pPr algn="just">
              <a:buFont typeface="Wingdings" panose="05000000000000000000" pitchFamily="2" charset="2"/>
              <a:buChar char="§"/>
            </a:pPr>
            <a:endParaRPr lang="en-US" dirty="0" smtClean="0">
              <a:latin typeface="+mj-lt"/>
            </a:endParaRPr>
          </a:p>
          <a:p>
            <a:pPr algn="just">
              <a:buFont typeface="Wingdings" panose="05000000000000000000" pitchFamily="2" charset="2"/>
              <a:buChar char="§"/>
            </a:pPr>
            <a:r>
              <a:rPr lang="en-US" dirty="0" smtClean="0">
                <a:latin typeface="+mj-lt"/>
              </a:rPr>
              <a:t>On-going process</a:t>
            </a:r>
          </a:p>
          <a:p>
            <a:pPr lvl="2" algn="just"/>
            <a:r>
              <a:rPr lang="en-US" sz="3200" dirty="0" smtClean="0">
                <a:latin typeface="+mj-lt"/>
              </a:rPr>
              <a:t>Higher Education</a:t>
            </a:r>
          </a:p>
          <a:p>
            <a:pPr lvl="2" algn="just"/>
            <a:r>
              <a:rPr lang="en-US" sz="3200" dirty="0" smtClean="0">
                <a:latin typeface="+mj-lt"/>
              </a:rPr>
              <a:t>Update requirements</a:t>
            </a:r>
            <a:endParaRPr lang="en-US" sz="3200" dirty="0">
              <a:latin typeface="+mj-lt"/>
            </a:endParaRPr>
          </a:p>
          <a:p>
            <a:pPr algn="just">
              <a:buFont typeface="Wingdings" panose="05000000000000000000" pitchFamily="2" charset="2"/>
              <a:buChar char="§"/>
            </a:pPr>
            <a:endParaRPr lang="en-US" dirty="0" smtClean="0"/>
          </a:p>
          <a:p>
            <a:pPr marL="0" indent="0">
              <a:buNone/>
            </a:pPr>
            <a:endParaRPr lang="en-US" dirty="0" smtClean="0"/>
          </a:p>
          <a:p>
            <a:pPr marL="0" indent="0">
              <a:buNone/>
            </a:pPr>
            <a:endParaRPr lang="en-US" dirty="0"/>
          </a:p>
          <a:p>
            <a:pPr marL="0" indent="0">
              <a:buNone/>
            </a:pPr>
            <a:endParaRPr lang="en-US" dirty="0"/>
          </a:p>
          <a:p>
            <a:pPr marL="0" indent="0">
              <a:buNone/>
            </a:pPr>
            <a:endParaRPr lang="en-US" dirty="0" smtClean="0"/>
          </a:p>
        </p:txBody>
      </p:sp>
      <p:sp>
        <p:nvSpPr>
          <p:cNvPr id="4" name="Rectangle 3"/>
          <p:cNvSpPr/>
          <p:nvPr/>
        </p:nvSpPr>
        <p:spPr>
          <a:xfrm>
            <a:off x="457200" y="6488668"/>
            <a:ext cx="8229600" cy="400110"/>
          </a:xfrm>
          <a:prstGeom prst="rect">
            <a:avLst/>
          </a:prstGeom>
        </p:spPr>
        <p:txBody>
          <a:bodyPr wrap="square">
            <a:spAutoFit/>
          </a:bodyPr>
          <a:lstStyle/>
          <a:p>
            <a:pPr algn="ctr"/>
            <a:r>
              <a:rPr lang="en-US" sz="2000" dirty="0" smtClean="0">
                <a:latin typeface="+mj-lt"/>
              </a:rPr>
              <a:t>Office of Bilingual Education and World Languages</a:t>
            </a:r>
            <a:endParaRPr lang="en-US" sz="2000" dirty="0">
              <a:latin typeface="+mj-lt"/>
            </a:endParaRPr>
          </a:p>
        </p:txBody>
      </p:sp>
      <p:sp>
        <p:nvSpPr>
          <p:cNvPr id="7" name="TextBox 6"/>
          <p:cNvSpPr txBox="1"/>
          <p:nvPr/>
        </p:nvSpPr>
        <p:spPr>
          <a:xfrm>
            <a:off x="0" y="0"/>
            <a:ext cx="9144000" cy="646331"/>
          </a:xfrm>
          <a:prstGeom prst="rect">
            <a:avLst/>
          </a:prstGeom>
          <a:solidFill>
            <a:schemeClr val="tx1"/>
          </a:solidFill>
        </p:spPr>
        <p:txBody>
          <a:bodyPr wrap="square" rtlCol="0">
            <a:spAutoFit/>
          </a:bodyPr>
          <a:lstStyle/>
          <a:p>
            <a:pPr algn="ctr"/>
            <a:r>
              <a:rPr lang="en-US" sz="3600" b="1" dirty="0" smtClean="0">
                <a:solidFill>
                  <a:schemeClr val="bg1"/>
                </a:solidFill>
              </a:rPr>
              <a:t>Next Steps</a:t>
            </a:r>
            <a:endParaRPr lang="en-US" sz="3600" dirty="0">
              <a:solidFill>
                <a:schemeClr val="bg1"/>
              </a:solidFill>
            </a:endParaRPr>
          </a:p>
        </p:txBody>
      </p:sp>
      <p:sp>
        <p:nvSpPr>
          <p:cNvPr id="8" name="TextBox 7"/>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Tree>
    <p:extLst>
      <p:ext uri="{BB962C8B-B14F-4D97-AF65-F5344CB8AC3E}">
        <p14:creationId xmlns:p14="http://schemas.microsoft.com/office/powerpoint/2010/main" val="1033973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2"/>
          </p:nvPr>
        </p:nvSpPr>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fld id="{C386238D-A374-497B-A7AC-E353E7DCCFCC}" type="slidenum">
              <a:rPr lang="en-US" altLang="en-US" smtClean="0">
                <a:solidFill>
                  <a:schemeClr val="bg1"/>
                </a:solidFill>
                <a:latin typeface="CartoGothic Std"/>
              </a:rPr>
              <a:pPr eaLnBrk="1" hangingPunct="1">
                <a:defRPr/>
              </a:pPr>
              <a:t>22</a:t>
            </a:fld>
            <a:endParaRPr lang="en-US" altLang="en-US" smtClean="0">
              <a:solidFill>
                <a:schemeClr val="bg1"/>
              </a:solidFill>
              <a:latin typeface="CartoGothic Std"/>
            </a:endParaRPr>
          </a:p>
        </p:txBody>
      </p:sp>
      <p:sp>
        <p:nvSpPr>
          <p:cNvPr id="30723" name="Rectangle 6"/>
          <p:cNvSpPr>
            <a:spLocks noChangeArrowheads="1"/>
          </p:cNvSpPr>
          <p:nvPr/>
        </p:nvSpPr>
        <p:spPr bwMode="auto">
          <a:xfrm>
            <a:off x="0" y="990600"/>
            <a:ext cx="914400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700" b="1">
                <a:solidFill>
                  <a:srgbClr val="606060"/>
                </a:solidFill>
                <a:latin typeface="Arial" pitchFamily="34" charset="0"/>
                <a:ea typeface="Verdana" pitchFamily="34" charset="0"/>
                <a:cs typeface="Verdana" pitchFamily="34" charset="0"/>
              </a:defRPr>
            </a:lvl1pPr>
            <a:lvl2pPr marL="742950" indent="-285750" eaLnBrk="0" hangingPunct="0">
              <a:spcBef>
                <a:spcPct val="20000"/>
              </a:spcBef>
              <a:buSzPct val="50000"/>
              <a:buFont typeface="Wingdings" pitchFamily="2" charset="2"/>
              <a:buChar char="¦"/>
              <a:defRPr sz="2400" b="1">
                <a:solidFill>
                  <a:srgbClr val="606060"/>
                </a:solidFill>
                <a:latin typeface="Arial" pitchFamily="34" charset="0"/>
                <a:ea typeface="Verdana" pitchFamily="34" charset="0"/>
                <a:cs typeface="Verdana" pitchFamily="34" charset="0"/>
              </a:defRPr>
            </a:lvl2pPr>
            <a:lvl3pPr marL="1143000" indent="-228600" eaLnBrk="0" hangingPunct="0">
              <a:spcBef>
                <a:spcPct val="20000"/>
              </a:spcBef>
              <a:buChar char="•"/>
              <a:defRPr sz="2000">
                <a:solidFill>
                  <a:schemeClr val="tx1"/>
                </a:solidFill>
                <a:latin typeface="Arial" pitchFamily="34" charset="0"/>
                <a:ea typeface="Verdana" pitchFamily="34" charset="0"/>
                <a:cs typeface="Verdana" pitchFamily="34" charset="0"/>
              </a:defRPr>
            </a:lvl3pPr>
            <a:lvl4pPr marL="1600200" indent="-228600" eaLnBrk="0" hangingPunct="0">
              <a:spcBef>
                <a:spcPct val="20000"/>
              </a:spcBef>
              <a:buChar char="–"/>
              <a:defRPr>
                <a:solidFill>
                  <a:schemeClr val="tx1"/>
                </a:solidFill>
                <a:latin typeface="Arial" pitchFamily="34" charset="0"/>
                <a:ea typeface="Verdana" pitchFamily="34" charset="0"/>
                <a:cs typeface="Verdana" pitchFamily="34" charset="0"/>
              </a:defRPr>
            </a:lvl4pPr>
            <a:lvl5pPr marL="2057400" indent="-228600" eaLnBrk="0" hangingPunct="0">
              <a:spcBef>
                <a:spcPct val="20000"/>
              </a:spcBef>
              <a:buChar char="»"/>
              <a:defRPr sz="1600">
                <a:solidFill>
                  <a:schemeClr val="tx1"/>
                </a:solidFill>
                <a:latin typeface="Arial" pitchFamily="34" charset="0"/>
                <a:ea typeface="Verdana" pitchFamily="34" charset="0"/>
                <a:cs typeface="Verdana" pitchFamily="34" charset="0"/>
              </a:defRPr>
            </a:lvl5pPr>
            <a:lvl6pPr marL="2514600" indent="-228600" eaLnBrk="0" fontAlgn="base" hangingPunct="0">
              <a:spcBef>
                <a:spcPct val="20000"/>
              </a:spcBef>
              <a:spcAft>
                <a:spcPct val="0"/>
              </a:spcAft>
              <a:buChar char="»"/>
              <a:defRPr sz="1600">
                <a:solidFill>
                  <a:schemeClr val="tx1"/>
                </a:solidFill>
                <a:latin typeface="Arial" pitchFamily="34" charset="0"/>
                <a:ea typeface="Verdana" pitchFamily="34" charset="0"/>
                <a:cs typeface="Verdana" pitchFamily="34" charset="0"/>
              </a:defRPr>
            </a:lvl6pPr>
            <a:lvl7pPr marL="2971800" indent="-228600" eaLnBrk="0" fontAlgn="base" hangingPunct="0">
              <a:spcBef>
                <a:spcPct val="20000"/>
              </a:spcBef>
              <a:spcAft>
                <a:spcPct val="0"/>
              </a:spcAft>
              <a:buChar char="»"/>
              <a:defRPr sz="1600">
                <a:solidFill>
                  <a:schemeClr val="tx1"/>
                </a:solidFill>
                <a:latin typeface="Arial" pitchFamily="34" charset="0"/>
                <a:ea typeface="Verdana" pitchFamily="34" charset="0"/>
                <a:cs typeface="Verdana" pitchFamily="34" charset="0"/>
              </a:defRPr>
            </a:lvl7pPr>
            <a:lvl8pPr marL="3429000" indent="-228600" eaLnBrk="0" fontAlgn="base" hangingPunct="0">
              <a:spcBef>
                <a:spcPct val="20000"/>
              </a:spcBef>
              <a:spcAft>
                <a:spcPct val="0"/>
              </a:spcAft>
              <a:buChar char="»"/>
              <a:defRPr sz="1600">
                <a:solidFill>
                  <a:schemeClr val="tx1"/>
                </a:solidFill>
                <a:latin typeface="Arial" pitchFamily="34" charset="0"/>
                <a:ea typeface="Verdana" pitchFamily="34" charset="0"/>
                <a:cs typeface="Verdana" pitchFamily="34" charset="0"/>
              </a:defRPr>
            </a:lvl8pPr>
            <a:lvl9pPr marL="3886200" indent="-228600" eaLnBrk="0" fontAlgn="base" hangingPunct="0">
              <a:spcBef>
                <a:spcPct val="20000"/>
              </a:spcBef>
              <a:spcAft>
                <a:spcPct val="0"/>
              </a:spcAft>
              <a:buChar char="»"/>
              <a:defRPr sz="1600">
                <a:solidFill>
                  <a:schemeClr val="tx1"/>
                </a:solidFill>
                <a:latin typeface="Arial" pitchFamily="34" charset="0"/>
                <a:ea typeface="Verdana" pitchFamily="34" charset="0"/>
                <a:cs typeface="Verdana" pitchFamily="34" charset="0"/>
              </a:defRPr>
            </a:lvl9pPr>
          </a:lstStyle>
          <a:p>
            <a:pPr algn="ctr">
              <a:spcBef>
                <a:spcPct val="0"/>
              </a:spcBef>
              <a:buFontTx/>
              <a:buNone/>
            </a:pPr>
            <a:endParaRPr lang="en-US" altLang="en-US" sz="1800" dirty="0">
              <a:solidFill>
                <a:schemeClr val="tx1"/>
              </a:solidFill>
              <a:cs typeface="Arial" pitchFamily="34" charset="0"/>
            </a:endParaRPr>
          </a:p>
          <a:p>
            <a:pPr algn="ctr">
              <a:spcBef>
                <a:spcPct val="0"/>
              </a:spcBef>
              <a:buFontTx/>
              <a:buNone/>
            </a:pPr>
            <a:endParaRPr lang="en-US" altLang="en-US" sz="1800" dirty="0" smtClean="0">
              <a:solidFill>
                <a:schemeClr val="tx1"/>
              </a:solidFill>
              <a:cs typeface="Arial" pitchFamily="34" charset="0"/>
            </a:endParaRPr>
          </a:p>
          <a:p>
            <a:pPr algn="ctr">
              <a:spcBef>
                <a:spcPct val="0"/>
              </a:spcBef>
              <a:buFontTx/>
              <a:buNone/>
            </a:pPr>
            <a:endParaRPr lang="en-US" altLang="en-US" sz="1800" dirty="0">
              <a:solidFill>
                <a:schemeClr val="tx1"/>
              </a:solidFill>
              <a:cs typeface="Arial" pitchFamily="34" charset="0"/>
            </a:endParaRPr>
          </a:p>
          <a:p>
            <a:pPr algn="ctr">
              <a:spcBef>
                <a:spcPct val="0"/>
              </a:spcBef>
              <a:buFontTx/>
              <a:buNone/>
            </a:pPr>
            <a:endParaRPr lang="en-US" altLang="en-US" sz="1800" dirty="0" smtClean="0">
              <a:solidFill>
                <a:schemeClr val="tx1"/>
              </a:solidFill>
              <a:cs typeface="Arial" pitchFamily="34" charset="0"/>
            </a:endParaRPr>
          </a:p>
          <a:p>
            <a:pPr algn="ctr">
              <a:spcBef>
                <a:spcPct val="0"/>
              </a:spcBef>
              <a:buFontTx/>
              <a:buNone/>
            </a:pPr>
            <a:endParaRPr lang="en-US" altLang="en-US" sz="1800" dirty="0">
              <a:solidFill>
                <a:schemeClr val="tx1"/>
              </a:solidFill>
              <a:cs typeface="Arial" pitchFamily="34" charset="0"/>
            </a:endParaRPr>
          </a:p>
          <a:p>
            <a:pPr algn="ctr">
              <a:spcBef>
                <a:spcPct val="0"/>
              </a:spcBef>
              <a:buFontTx/>
              <a:buNone/>
            </a:pPr>
            <a:r>
              <a:rPr lang="en-US" altLang="en-US" sz="1800" dirty="0" smtClean="0">
                <a:solidFill>
                  <a:schemeClr val="tx1"/>
                </a:solidFill>
                <a:cs typeface="Arial" pitchFamily="34" charset="0"/>
              </a:rPr>
              <a:t>OFFICE </a:t>
            </a:r>
            <a:r>
              <a:rPr lang="en-US" altLang="en-US" sz="1800" dirty="0">
                <a:solidFill>
                  <a:schemeClr val="tx1"/>
                </a:solidFill>
                <a:cs typeface="Arial" pitchFamily="34" charset="0"/>
              </a:rPr>
              <a:t>OF BILINGUAL EDUCATION AND WORLD LANGUAGES</a:t>
            </a:r>
          </a:p>
          <a:p>
            <a:pPr algn="ctr">
              <a:spcBef>
                <a:spcPct val="0"/>
              </a:spcBef>
              <a:buFontTx/>
              <a:buNone/>
            </a:pPr>
            <a:r>
              <a:rPr lang="en-US" altLang="en-US" sz="1800" b="0" dirty="0">
                <a:solidFill>
                  <a:schemeClr val="tx1"/>
                </a:solidFill>
                <a:cs typeface="Arial" pitchFamily="34" charset="0"/>
                <a:hlinkClick r:id="rId3"/>
              </a:rPr>
              <a:t>http://www.p12.nysed.gov/biling/bilinged/</a:t>
            </a:r>
            <a:endParaRPr lang="en-US" altLang="en-US" sz="1800" b="0" dirty="0">
              <a:solidFill>
                <a:schemeClr val="tx1"/>
              </a:solidFill>
              <a:cs typeface="Arial" pitchFamily="34" charset="0"/>
            </a:endParaRPr>
          </a:p>
          <a:p>
            <a:pPr algn="ctr">
              <a:spcBef>
                <a:spcPct val="0"/>
              </a:spcBef>
              <a:buFontTx/>
              <a:buNone/>
            </a:pPr>
            <a:r>
              <a:rPr lang="en-US" altLang="en-US" sz="1800" b="0" dirty="0">
                <a:solidFill>
                  <a:schemeClr val="tx1"/>
                </a:solidFill>
                <a:cs typeface="Arial" pitchFamily="34" charset="0"/>
                <a:hlinkClick r:id="rId4"/>
              </a:rPr>
              <a:t>OBEFLS@NYSED.GOV</a:t>
            </a:r>
            <a:r>
              <a:rPr lang="en-US" altLang="en-US" sz="1800" b="0" dirty="0">
                <a:solidFill>
                  <a:schemeClr val="tx1"/>
                </a:solidFill>
                <a:cs typeface="Arial" pitchFamily="34" charset="0"/>
              </a:rPr>
              <a:t> </a:t>
            </a:r>
          </a:p>
          <a:p>
            <a:pPr algn="ctr">
              <a:spcBef>
                <a:spcPct val="0"/>
              </a:spcBef>
              <a:buFontTx/>
              <a:buNone/>
            </a:pPr>
            <a:endParaRPr lang="en-US" altLang="en-US" sz="1800" b="0" dirty="0">
              <a:solidFill>
                <a:schemeClr val="tx1"/>
              </a:solidFill>
              <a:cs typeface="Arial" pitchFamily="34" charset="0"/>
            </a:endParaRPr>
          </a:p>
          <a:p>
            <a:pPr algn="ctr">
              <a:spcBef>
                <a:spcPct val="0"/>
              </a:spcBef>
              <a:buFontTx/>
              <a:buNone/>
            </a:pPr>
            <a:endParaRPr lang="en-US" altLang="en-US" sz="1800" b="0" dirty="0">
              <a:solidFill>
                <a:schemeClr val="tx1"/>
              </a:solidFill>
              <a:cs typeface="Arial" pitchFamily="34" charset="0"/>
            </a:endParaRPr>
          </a:p>
          <a:p>
            <a:pPr algn="ctr">
              <a:spcBef>
                <a:spcPct val="0"/>
              </a:spcBef>
              <a:buFontTx/>
              <a:buNone/>
            </a:pPr>
            <a:endParaRPr lang="en-US" altLang="en-US" sz="1800" b="0" dirty="0">
              <a:solidFill>
                <a:schemeClr val="tx1"/>
              </a:solidFill>
              <a:cs typeface="Arial" pitchFamily="34" charset="0"/>
            </a:endParaRPr>
          </a:p>
          <a:p>
            <a:pPr algn="ctr">
              <a:spcBef>
                <a:spcPct val="0"/>
              </a:spcBef>
              <a:buFontTx/>
              <a:buNone/>
            </a:pPr>
            <a:endParaRPr lang="en-US" altLang="en-US" sz="1800" b="0" dirty="0">
              <a:solidFill>
                <a:schemeClr val="tx1"/>
              </a:solidFill>
              <a:cs typeface="Arial" pitchFamily="34" charset="0"/>
            </a:endParaRPr>
          </a:p>
          <a:p>
            <a:pPr algn="ctr">
              <a:spcBef>
                <a:spcPct val="0"/>
              </a:spcBef>
              <a:buFontTx/>
              <a:buNone/>
            </a:pPr>
            <a:endParaRPr lang="en-US" altLang="en-US" sz="1800" b="0" dirty="0">
              <a:solidFill>
                <a:schemeClr val="tx1"/>
              </a:solidFill>
              <a:cs typeface="Arial" pitchFamily="34" charset="0"/>
            </a:endParaRPr>
          </a:p>
          <a:p>
            <a:pPr algn="ctr">
              <a:spcBef>
                <a:spcPct val="0"/>
              </a:spcBef>
              <a:buFontTx/>
              <a:buNone/>
            </a:pPr>
            <a:endParaRPr lang="en-US" altLang="en-US" sz="1800" b="0" dirty="0">
              <a:solidFill>
                <a:schemeClr val="tx1"/>
              </a:solidFill>
              <a:cs typeface="Arial" pitchFamily="34" charset="0"/>
            </a:endParaRPr>
          </a:p>
          <a:p>
            <a:pPr algn="ctr">
              <a:spcBef>
                <a:spcPct val="0"/>
              </a:spcBef>
              <a:buFontTx/>
              <a:buNone/>
            </a:pPr>
            <a:r>
              <a:rPr lang="en-US" altLang="en-US" sz="1800" b="0" dirty="0">
                <a:solidFill>
                  <a:schemeClr val="tx1"/>
                </a:solidFill>
                <a:cs typeface="Arial" pitchFamily="34" charset="0"/>
              </a:rPr>
              <a:t>	</a:t>
            </a:r>
          </a:p>
        </p:txBody>
      </p:sp>
      <p:pic>
        <p:nvPicPr>
          <p:cNvPr id="3072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3733800"/>
            <a:ext cx="19304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6007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a:r>
              <a:rPr lang="en-US" sz="4000" b="1" dirty="0" smtClean="0">
                <a:solidFill>
                  <a:schemeClr val="bg1"/>
                </a:solidFill>
              </a:rPr>
              <a:t>What is the Seal of Biliteracy?</a:t>
            </a:r>
            <a:endParaRPr lang="en-US" sz="4000" b="1" dirty="0">
              <a:solidFill>
                <a:schemeClr val="bg1"/>
              </a:solidFill>
            </a:endParaRPr>
          </a:p>
        </p:txBody>
      </p:sp>
      <p:sp>
        <p:nvSpPr>
          <p:cNvPr id="3" name="Content Placeholder 2"/>
          <p:cNvSpPr>
            <a:spLocks noGrp="1"/>
          </p:cNvSpPr>
          <p:nvPr>
            <p:ph idx="1"/>
          </p:nvPr>
        </p:nvSpPr>
        <p:spPr>
          <a:xfrm>
            <a:off x="457200" y="1447800"/>
            <a:ext cx="8305800" cy="4038600"/>
          </a:xfrm>
        </p:spPr>
        <p:txBody>
          <a:bodyPr>
            <a:normAutofit/>
          </a:bodyPr>
          <a:lstStyle/>
          <a:p>
            <a:r>
              <a:rPr lang="en-US" sz="2800" dirty="0" smtClean="0">
                <a:latin typeface="+mj-lt"/>
              </a:rPr>
              <a:t>It is a formal recognition of a student’s proficiency and achievement in English and one or more Languages other than English (LOTE).</a:t>
            </a:r>
          </a:p>
          <a:p>
            <a:pPr>
              <a:buNone/>
            </a:pPr>
            <a:endParaRPr lang="en-US" sz="2800" dirty="0" smtClean="0">
              <a:latin typeface="+mj-lt"/>
            </a:endParaRPr>
          </a:p>
          <a:p>
            <a:r>
              <a:rPr lang="en-US" sz="2800" dirty="0" smtClean="0">
                <a:latin typeface="+mj-lt"/>
              </a:rPr>
              <a:t>It can take the form of a seal that appears on the students diploma as well as a notation on the official transcript.</a:t>
            </a:r>
          </a:p>
          <a:p>
            <a:pPr marL="0" indent="0" algn="ctr">
              <a:buNone/>
            </a:pPr>
            <a:endParaRPr lang="en-US" sz="4000" dirty="0"/>
          </a:p>
        </p:txBody>
      </p:sp>
      <p:sp>
        <p:nvSpPr>
          <p:cNvPr id="10" name="TextBox 9"/>
          <p:cNvSpPr txBox="1"/>
          <p:nvPr/>
        </p:nvSpPr>
        <p:spPr>
          <a:xfrm>
            <a:off x="685800" y="6477000"/>
            <a:ext cx="7924800" cy="400110"/>
          </a:xfrm>
          <a:prstGeom prst="rect">
            <a:avLst/>
          </a:prstGeom>
          <a:noFill/>
        </p:spPr>
        <p:txBody>
          <a:bodyPr wrap="square" rtlCol="0">
            <a:spAutoFit/>
          </a:bodyPr>
          <a:lstStyle/>
          <a:p>
            <a:pPr algn="ctr"/>
            <a:r>
              <a:rPr lang="en-US" sz="2000" dirty="0" smtClean="0">
                <a:latin typeface="+mj-lt"/>
              </a:rPr>
              <a:t>Office of Bilingual Education and World Languages</a:t>
            </a:r>
            <a:endParaRPr lang="en-US" sz="2000" dirty="0">
              <a:latin typeface="+mj-lt"/>
            </a:endParaRPr>
          </a:p>
        </p:txBody>
      </p:sp>
      <p:sp>
        <p:nvSpPr>
          <p:cNvPr id="9218" name="AutoShape 2" descr="data:image/png;base64,iVBORw0KGgoAAAANSUhEUgAAAOMAAADeCAMAAAD4tEcNAAAAk1BMVEX///8AAAD8/Pz4+Pjz8/Oenp69vb25ubnGxsbt7e2wsLDy8vLp6enc3Ny2trb39/eampri4uKOjo7T09PDw8OUlJSnp6fNzc18fHyrq6uJiYmQkJCCgoLS0tJzc3OdnZ1bW1tmZmZVVVVMTEx2dnZkZGRAQEBPT083NzcuLi4hISE2NjYgICApKSk+Pj4XFxcQEBCYOrVrAAAgAElEQVR4nO19h5biutKuZHDENs4JYxzA5PD+T3erSjKYBnp69p69z/nXPTVrTXeDg0KFr4Ikxv5H/6P/0YPsVMvjomm73e58vp3P+7YpPCsKzf90w/4E+ZrX7DnfbcpVHqWh49vmzLRtJ0yj3Ms2O/gqU43/s111korzbZmn3/fATJOy47vS8v+ldv0pCuOOt1409G7qpJZXNtvd/nTjSKe+bcogiZzpcEUab3m/SP9TDf5NsvOW17mcFV8vatEtflIttcFfboGWHPlAl0yNhouTlvfJfz3j+jF0IRS/Js0VO5GkRg59K+nDaccL+iW88vUEfjo99fRQ5Q597sRnHv8Xs61f8HNO0+CoW86Pbc35WXyV7OU1ViV/yVT5S8J5m1sxdLRNqJ9z68K9/87ZtA48mcHPub7GmdHoQy6nJBOzxGadvLqIh/uyTvSnpAltXAWfkZ8OifIvNfyn5FS8xO7MrU6ImeBXW87a/ScXP+d1M9x4TYZnbDgv8riHWcWhshe8cv6dxv+I9OPBpZ/QwVo3mXOSXViLKZpyC/6fhzDBnqtpMfSmxxFR0opPhodMTmJqbTA5nYUfR/0u+lf78Zli3uCAh9A23s3po0ZMY8RhRibLTEztud9m5booiqzMqnrQq42cLO141zQGfl4tGfXX+7e784ZiXkK/lIQafBWfKYIlLdGLzUILzbfCZYaaWu15Xy1gGEafe+JGlEhlwYP5P92Hb2lS8gU0xC44t+bMP0vZ2sZMWYKmrOPoYQYmdpgauqu5eqIZhmM/em1HMWpgd/hb5Ud4kAn9znz6s/zXOvRKAQ/g/yU0UIhSbdOPFiehTmT3ZkZSNP3+eqmbsvC81SpJ1KDINiC7hzrI05m4zLYqvvUA0lr8KKUwxccg16s8Zv8ZsngJmmGJkKUVn9CPCBRKIg26VR6BExPX+WAH7NQqANuUrhgcW73Aw7L71wscrCMCvJi01r9Nzq0GpenjbHBu0Ed6b2tr0IkEQv2k5l0czX7wqMkyqW+1SuOi6GCFpBpydttwalr8AnM5r27hP9ORz83aoAU0G5IYhdM0mTjoyZwa2vAmf7VupskU10jTEJwsf/rlO7e6NWJ49O6mhn5y4br4quItvMU/15OvD/wnKeGIxEDTCD1BOhG0qIcsZyb70+Kpf3MHPnf2gM1zNlsDQL00JLL0pWGMlE+yOxGKm6Karu+fg1WqoPfuv8iw5mEHDcn5ALRnNzb3eI/oTXGPB/UxQ9C3BlgZ+ga/r7lwnUTnfNnHZM8vlXuHp4renRMC6w2/IyCGI4KGsjnY/3DfJCU4e/4J3ysajUhzg1o0rEdgeqaD8p+gJyJNny9+zvmNfmqDRbzxYnHm6v35itW3+GAwHjHyw8SteeHFV5SOULot/yzNd/0E2RThqQBiKqhCnLqEb5aP63AIBGud5YRIl8MkX0STHI5AD3+Z7vePe5kdXFUBAHi752vB+RvSuOvbP+6SRNhg+8TptQf8D/QOvHVecG/AI9oFeHMK0+vJW0Rvqpx++PwIT4B+7ocn1vjD+GLprRs+Fnu5Gz4CSV7ihS77RylDZ0mVTDqtUdM00JTZ+q4OZsVg4SLei4+OYiKln+XwLQxMfX9kKdjU4Bf5QaQLg5Pua7hjUtwBwEwYT+VSsX+OzOsG3gR2WrxE4yu+t8mEaPdr7EKVOl/h0qlIBTdK3gwBuQ9PQNoJnii48FV0nhXDt06HAzitrxIyUczAR0Twj6meEOcjwvcIbjmS8Z9WQw8HIxDU4mcnsQG0Dbg2kmDI4B3gtQdjUqtxjkLxLTZ/0zGB58J9M8cX71Qtb9o49dMSlXQ4GtQ/Sha2IuCd5mxpomriycXApXbJJRSZcGE91EEJwtQprFCHPsIsLcphSAx+3vG24Vx0im9kx2WQBL5HqU7ukQXgihpf8Y/4XOVtDkqVRMuFbk3OyGPpfUKEPyQkcS0kyOGDruxBpnbp0Gi4yIB+1sSjMba2PUt9ZXMRDBH4VMhlgt2f1nzAchHNfLv5811st9gCMWmRBi1dgTLtdkKR+yrOSj8EOYaQBh/kBiVyMIcW6Q24T8x2h/prPugVX+AFgDT4fy38ZqXu5yj9g1rbcpT44Pqnu3guieXEc61bj623BkBZCgGNbks5lRfxxUY0mHpyGKJVueRgS3RaKKbBuwZAQAonF7O04GviaOcGYzDZtaTDFASCAWqnP+o8K8hQ6NYL3Xfla9Cmu1p8GQ3QE60DBjwMll5ld4bQVEitIorFnDnippDMn3IPA4QYZHZYJNBEITEczpqNXNuW7akxfNvFkUj5HwzEUswJEFt7I6VO06bfVVsRlUL9MxVGX0ylEB7/EcHYSp1CccmubQ80MJFT8sWjwz7cbx/uUT283za94XfgCf/GT+LPCQquz0fA6u+Rid1psJ8h6v8Mh7TeCUYRLa+E/VaIewCm3nph4Th3plJiufQkFUUxfScMUwPGpTyDQ50qODBMDVlRDcMgrr1IjabSM9agEYD906HPRwUE3/gzXZzhFHQ0Vf6Fza41jvuKviI9Tp0RAljRoDuY4cDezg93XmOfnGUn2UWozAzol1TLnpxIiwvHdMBVEbYhHhi04Nc5DP8fSQOZOFbSnAOoxKFVBW+a7dBF+ELoBjkBHkV4Ar554yi/pQKhqDEYxSP1UZFYw+CHSiCf+XWB4yr0KzAy8Ib5J9hVwd710h9ak/Hod9Qhl8N8Db5iLRThUep35wzq8neC+XhtJ6E+MCT+nwk07lBPqxO9KevQMu2sKNIpB2YCl/3taLqCXAiGj+C1iUxjolKll/vswAdLPBXspd+GG5Mnxe7oXlXvjufrvr/s+sP5eqmzlf4llBUBd+InM+JvX4A81tH/OwmELBQCAJFdHvlOgiJh/m3tekhELJGMwQmson+3eYyU6MAqqjR3C+X5lVOj3N66LDGcZ79vFuqr6sy3xVNYK+FFlIuB24+drYYf7B2NrUMgZ4gR9OiF858Exj5TWyDnNL6ClvoIrLF8FvLqbryZsCWcpGQgrTp13rfJcj8qLte1fo9G2YtNRROWjyPnK0JM/IhPIhW4Gb48XVFC/06KK2tQBrFX69Tn1wmotudZUu56kyU1WK2ON8PEmt757D3JikKd1daJ62rOWFrT4LZ7yh/njsIHEMWIbXEATzyc4l03QPfVUXxloNC6N/aXKTkinKKJA/0NXXT51znR7tMWcowGSClU8nPnDpMTJTa1V3hXfcp4GvKJvz8+YjjMTHbHXBk9FT1pSYoMjoGuFgDwDONancV7KYAdPC7+TUo5Kk9h3jPU6yv+GuHseC1+cc/3z5abk2wvIoDGhhvxj5IgOnA/qMJgxmJseOS5AyPMPF7d48Tx8Fh6BSlYC70YTvO387BFjZck6HShD/MXQ1kmTJoh3aUJPyugEN6AYOAjIf/3UGF+T476R+hbgZaVAq6rAK0cehwmC+esBTsT4NNBICbD4ByGYM2kGUSuEIAC70JXmjrZeWTIyshNShKXv+g0g2E0h1xGfcK2Y0tS/iUmD/Z+MYePJbsk3KMpTMsII/iDCwX/mdpcDpJscwgaDH9pHDZppWGdFPexkv2OBt2N77V4n5GW62JUtpF8ZQST8FfCH02BgpCRTVBBc2nUMvuBzgYimC0dJm9oobsl1l3AMA0vt2akptFbFD1VWE1MslYR4jMKOeM9j1irmeMLR+9Db02MMbJrJ8MnCWjCcJzA/CGheLWoRXc+zCDCZuyiyQsjP3XPly6LKpGRVmqdEqLypflzDEXorBkq6awgLW9ScxD3CQ7rPcR9FEjJ5UhJnTo77093/4zGhUaM7sJk5+A27+FZav27XfShiTG1xSsx4GjTw+eiwfr03S0yhm0XiVEdZqyjGY3Zmfq9wjkFnvfYgGq1bghHAqv5aQZfG8MEKtlNivTiKcFsCHMckx4EFpbtgUmAGe1/NxsCN/sCEuvo9E6FTKAAzD8g/YpqUPya5jvmitCzK9LO2FcX5mOWgatstNyds/mmIklEgYOBZNERL7qTfZbxx3Qc/RfeJgw4MqlCqIuGBRTfCv7+vQj6OhtyL8BAq4Gpjjd6NI1X8nyDJuVfYWfiN1DoNPOpw9TeVlTfLFTAurIuAH5EcZMyG4MDCKo9UBoKs56fKAZzsnvAjhteu8TUa0ddnaDirxZYfQjfpL8FBVDfVbKPOGYdjfBWxDpSGkzvOL6hrvH/EjnJoNtAhzTIl5iRMhPrU+YwVPUSI0PQjb1h3TEAWVel/hp6c8DbaniHkIgGcnkltZ46ad5ha6vFb/QRBkWT3jiq1AX1oLrAoIHzDYyBLx8lYURIN82WKjKYqCriMMyanf9ERuYk+F72aOFSqGf32W9Cnd5o4+FCPbPlsg3No6zrB1RWwDpcryNGql9IFAOJNG/8ZLbHpN6jGO0lJAiumNTZIGuFypB0O4D0qdbPJGSCQxGODO8unlJdmnkbtJBBs9h9vbPOH+AD1EZ4+mkXUe/VhwlbNtBFC/TNyLwCT+D8hSKgRB/1aOTCCsbcEMOIWt1XX5/7C3ooUBXVlfBS17JbzVYbZ5YfNz0sIza7+mn4/JaSrkPzg4/dI7+lwyBvhqC8ZKTpgKIALGAW1UCJNPO/EKq/M6EY1Nyg6IB7laVb4zzQg/CVpRwHjBr+0JdEJ0m0v8OgUYx6ZvJwGwEf4hxJ224/RGZfV0XMUhU+K98a0J9SR4KZuczFVziSXRr+9uIcMOTtGDkThCwOs17Y+R1hALEUQ7YFFhcZ7u3oBeC9Ah8J47kcjRt21wezPP+bhXzCf8I4jU8afCrHd9O8vXxrUfgK1BElgk4/CdRVK9SI4jUVoQnhzz3iXxFGk2Px29gDJ2hbZn+v7tTJJA8dYbRVmxzHmxi19yKuwDB7GAa08zNAW/8HuBXzMTLSiGYjEJy62I3rnxz5h/YlrbKv7OpvVwqZVFUQAIfukJu2yKmn70yQ1sMFgkUzQAWbX5ur3kXsQCoD2FFkoJxYZADvTHgk6xxhF9WRSUr/TF1bqqrbeg4NBlvMEvKPz+/cQ1Napl6HURfcUzX3fPVnQoRz4Blepz9zt9kCiwodF9N7CToF3e0hfvXfC5A9CBts8Wl7dVgjOnL4GvTPKRPY4AhPoLWtTBnB9Be/Mlt7DXSKwzwdlAc4VQjwFenZOnyoJppRkdANWhIDX/0jZRaaBq+PYfZgkHUKVD0JAaa3eB/nBam+vAKGE/zktkP17EcyTsLxUw4OihxpzQE28kQB1dWbK3IoTOz5ymA2PHv65wvZQhQXOXfRSWHPjr6LVU9iEQH1DWalkN/jr98b53PKYpr1Gk1jiW6NwXd0N0X7DBGAF46NqCs9OUzp/2wHqfEVcg/2A8BrMBk8a6IlWInBLOuoFJ0dukkBjsn5VxOJQF7YjQLGUTxV1qql0jurBDw8o6CmNliX2z5i1vWdwZj90FDO3rNBkUToklK2CsfduQf+xjp+JrLqKdXv8dJAJ6tYffO2i8ZkdU0Ht24omVIjsjkvh6hKQsVVWNUwDyhONgfl9yFSfcjj6FtUrtihbpXHDxbVRT60yI6tcNoSmWjRR12UaBWnYw+z4GfoFM2+mUi8UviICigXYU2RT8PbPe0p3JcIzVHfAMPMr8in9ftWzpNlqK28oByCI2FcDFDCjmJ14bmhHn/r9MXcKSYiyQHKU1iQ9bi0rhdyUqHJw4FQMpCiRv/6nDtVOUnzXITJ+pG6jsfWUTDxZibCgZeD034sPtjxdmU5zHSDhY9Q13eEsMSLZTRbaBs/vnyXWsuPqPWCdpg4IS/1KAZRSs8KY317wWqL6huwg3bm1rA8Qy4TvthySFLZAHSaCXPJUKCnZ91Okg2332H9tWc1p1sHkMxdsLnisiWCl0bRsZzhpEb99x7m4t4dp1CG8tDm0cf6zl9ZLp0lCmoeP8Etr2ApShtPKwR0ON/YMzmdCHQ8YgevxDQM4BDxTfddMydtmHNcOFCxCN5bsRloDt9d8kV9qlrvl2EmAcyMeCFCkCXiV2PgVY3ze0EAyuBNmGpw7LT3+J04ASsNkV9jESB0eO0FrYyAz1qB8QjfbRfI0ATdvjeOk7OTtu624qmdY/zRhlFeg9TvmrPq7j/LzUBaClPuDNU8wunrCalHu6Fyj2rbGg0ukjaT5vIdhRfiVnwQiCQxffMcfatJp+5J/nEth8k75v8qBr+85OU+1bKGFXYe0NIWXNXT1Yeky35xLxOJbDeZDm6qANA9rwnKXQS4Id/AJoUpkqAGGJ63T8t0popgG/iH83E5pqQpabdcanDi+JZ/YooR1evM8Eq+sA2f+RvO90d+PfeV+7M61NBBf2KoYGIFqeE063ddMaSORC1d52CQrnUo/Gqf3z0LFd5ZGhuHBQhxYn5LRpw41Rj7CiJ+VLRWtPVOhYG/rtysqwhq8l5VuftTb9o7iJ8ovV9FOG1l4incwszwMG5OWIpxfheiAzF1hAijz0RPEqWMz8odDBHzMkuWK3xv4u+UbFZFTEvlTrtTd62aPe+bWlN+llBL8gGrVjDiWjv+Tt+jKjRPOJHQsw3KYdiAdc/fZSS7FAEN+kvgZUZoWV3Qhbhkcy8LYvA/kocZPwP0qRKn+Gn0Xdt71bYB82xyH7Thnpf8yNzJD12Ws8RYHoWtSDQnxFMqLa9jOJk4FjEALhqN+DwO890JeZDXbL0iF7JDLjpj3/yCJhMDNdihjnS1EzC7a/qhiuUnpPJ1AW6pwZlV9Kcmu9gsZz/k1Tnpb5cfQxf6Z4gqQhMr1/n1UY7IlJsMzYBetFn3WpxkZSJWzLGmaSYMh9QnGk7mtkMXy5fyp6lK+xHCfSAPZn+lckcD1XrAVquTH2eaJlgCi3gE76NqX6oJ3oRsKxRogW3dLFks9JgbM+t1RWEdsQrnf4EymaBStx7ZTbukpAkxNKOl7RYmlX+3wsm3OIC7NZdhLU/5sXu97cESooShDDmEATituWArvjtvUfPCH2kzhNsm1yGTOyYuOZjqMffU+knM6zsSbc9MYCntXGEdexGyJ831synN4716G/LEMfvxPIYYkCjVZUfBfkJqpXDdr7wNKRWSiE7sZSzKZLuvU5B2LKxFZ6t7rfTDnYHnkqOlDTF6hIpjTGjzsTPwua0Bb26lxF/eb4RJgE+NYtZsSMmFOJsmqlCHV+QYcVGcnkXEw+UckyDeVy8y80SNBQyMJqpKvhB6Uzj9xrA+2HgCKR5G139Fs25/q+2sXAnNkLBXKPeZHUqCZ3ZAKUsCI1hHQe7A7CinzGiA1Spwl6+8Zv5XGHCDuRWLfuBRh8csK+NmLEDiK6cV0bDnZdQX93L/XVPf++H2yVIRpfTdrTWojy+86r1N3CAtqV+2FWHtkftJoaPE4QTRQrYvmBVQ20R4iMC0YygTj1c3AYyNQG/5Fe9TM3h6ADevFym71ao/5uwNdbYH5is68jxxcT2jOvvKqxpf5eV7IZ3xIVEbsAFXC0pHN9Rg5GvxpKXQoQ+KGlDOVOwPWFwbjdJ09RiMtMawDrLZZMG/OI29vxDFVCAnrZq8AxlR6nY+DOBpvU2zClqa21/tY7Pf59+v/lNW5DFWo351ow67weBFwgusZ8gPeDzoMDbiA0tkHyBWEzHfFCVTzPniMvBsLZeQ4WrT+F1FlrXyLqggEtUr1phXdO0vL5pyzTCST7F2nxZ+toYP4hPuHp8rI7BlnkXFLfx2ZPYzmL7Z7GbgotITHyqjXomTjo7IYzSeXSqla+OeYurKLT5ptzdL+hVNCXK8qw4D3VuDctdmX/ronC23ND55Mo3KaQkpNf1jGxV2kWVcX+Ac8PdUOmbPCYNylM5DUcTl+g7nr3n3lXKJ6NFYkByxRfD1AuYbwicNL4kX8PK2ZHr4Ra+mB9TW7cutggyZTSP0qo4C/tEoZlxGLOAHlK9qybZj6waSZlBvHLDP1mggq1F/AQnhOv4pQrw3mcxKgCoN/OqT+SZDZ0ezvikAlHVWONuU4OclxrN6oaLPUhda/U1ARjCxRvhqNjIM7aiRUUlrakDneSoYtNHdagz+Ev6ioDr6kBOBJ+EOQGd8uvcS4AiFnsm7tjb8kJ9fIyDqtFpgjiQ7pOyIhcS58TyP4Nvna5UHyIdp8IoP7jKOgn8eCctI/c2OoIFPLN9bp4o9sX2Tsob+9oGfTyMMNFId5L5sA7EU4FVmPL/HoQ94V4PQdrvXxSUJS/31BLw7s4nAeEAfi+ecL3jPvtNX5Ar43Rv1StkBLyadHr8PZpAYVvSww7PSAaNxJmOAC6VGM2+P1JcIAy6xgsWoX/zGqctcVbQzZI135F+rSFbrYnMtilpr61u81pNNxt2ueuQV8yJXExAsxWlU4LTeZq9qa6sWC2OyJpPtjMRlXNINoG4rV0w9Kx0K9yBQWVQCDEoac/p+0DPmmr+uPYQBcBPAHyFLE6aG5m79bPsM1ddNUOh+ZDGl8dOMmW1106whSL5ANabhMCpqGHP09l/B0ipA475RhjYP1IzaA/Nbih7AE/cPhnbOaBT6lup5cjF+euJgluppHO70xv1EIG8GzpIlyZT5SxMEdPhuFifapmnqzQYL2+rjOubNmW82rWY5M2kN12fAKzN1CVYwTmarpX0MnRcP2p5Pu3tdwuWh2/fkvgtrolVy8SRbaGOko2XQHZ9VbcUBCwllNxf79OSDRIbfB+BUlsH8MS1n8aRJtADg7KDRUxfsxtrjrWsVhq8mYexF8cpQNY2n6sSmmaz2LrN1pmobqzLc+S1j0flNjQO4tLquaZEB/SkfSgnkv7rIfIG/A6VCvBvFqEvvDVTZCq+oMbd4kVpb2Yteyns/4OyBdFbmbEFcVDQrQPhqNBGddEHNqmsj0sI0TZeREaXLNDUMI42MQgW/125QitcaA/QauitgdJ+lF2ZYb4pI57OZac6iAwZZXGEI4ka2c+B6Dsahpt42CFEHAtnJIjEgjN3ztVO6dShi33xf9+L4kZczv6x9G4x4T6ttUYWwhQ/dPW6SpPVWZaZVmVst8nWReJnnlQ0690rhnk5ZLmpTwAFU3cSqvb6MV57nVU9owzCVqOS8sWosyKePUrEJ36Pagk+YWFA6PTLnoVvAHnfEzfFYrWqcj6rw3ix7GNPEYmoRK6p9u4LGqDdtubLCTInAAsRKkW22IXRQbVSrSqIqsYpMLystKmoWgsjs2voInJD5+23LijqLXSvjmZeo1vJ5WRz4RtcAP5kpj4aG/dPiIMD9HeenEEd5FO8AgCf+MFpmHu6f8s2O3wcCwar/zQJgl1mbaeG0MxZWTNXT09pX2RX4XlXcXg9iNdLgnxHpSZJYlqbpVqTXigfgw4YpObpzawYeQaiyvnC2jnbVRVVh+wwFdiNzf2c42n3vzpVVhOhM55vrk/Hgw3KEtHzoFhVmlx2Hi8yOlpU6bNps4nfOusbSvNH33C+cAHFUrANAhRap88XW2aqaoYeRYSwN1whnvpOmUZhGi0wDhydDp1e3ORaYTwrf61ljuPWSygqj6NkTvQsMNLceYMaRq+HlXrcHxmMBrZ5fULnc3WQFxZRGTV+waHCaJkP3iTCyIfNXxlvM7/hG6vnolugJ0122SrHNLPEXm7RRdZjAyFIi18KtInTNmkVa4mbFarVwMfoNOvBmhYsJTxK/87kN2DhDoJdHzw7O8IcDyr8Y0C6Fq4xhMKyC5aJGYGwgzR7NIy0ldpn6XPgxjEOeICaO2mJls/e7D+ShFkW44sKNmOZC69xgr6tRUFhqkmlaouf6cg58yuarXJ1Bm5LcrSsrrgqmLs3cX2b7auKnuZPkeWLNRTZiFT3HQwALFVV9oCicJdGe84x6AaTqcr1BSn4SkV9TTc9UJLVGzxyVnsUas130fkzlDchCihIjSjhfuuC3pIF5qa10aySLyl+oCzAUTmS4bI4Orh1ayMPhFKxHFriLqrDAlXdT3qzLLKoWnjptckbLcWxARU99hItKdRPaZsGeELf/EJ9wC1eRlSg0Vg04IsVAR+ZwB9fArx/QQBl5uuCNOaeVbqGK/pA1bKIbhp0TzeO9WmYwinxTFu4iKaEzkcLmWsrmacgcJzSZ7jDw+cOoCAq/sECAUHHUG09Ps6hdgwahRESu6MwdS7+PMkgywMaGwR9lJfwePEQKoIFcFMMcayXo2QktrvJZ+94Otj7Tuo0wtx/ShnoJsOFwMYpNV6WxxdP0VviLZOWC7deixCbsnBgsdQAhOBPLMHTNAP6+qEZQYH3zra7iBrg23dQyj+GBRZmNWVGx2CzrKxO+YeZoqcNok7DZHuPg6CRZ6qOPLkhpjQ84gzo+vl+nvZ+JFUDMDIMPQaUowPR8zZJj2UUqL4uAr49xEySRZll5nIezSW7bDrM0xfJNyzI0GGlLyzIAepSULG02uTZaop2LipbLsHOianY9fonkLAwdfiinopgGx2L3zmPqXRPFLKEOGKB4+pGfMjL718fvyod9B1IMUeshuywmFzO3XAyVltVSbQDQGKZjqY6jFCD0ztx2rFBJJ0vdsLwi09alBuh4f0Y5qHcFNNEALIu9Sfh5ZTyF9K8L1JQeZdk/FKig6efRiWPy+Y5AkxVb3DeKGy2pyEe/X0bOxodFFJl3oFq6M1MWRZym22vHTC8LQBehD6KYRTBnTpwn6pAN0sCKeIVbFMy/giRj3dZe5f2mMFK5JtG9VM98Fa3Ue6NGfbRG486pggqX8xXMuq8kTmBgxNcKG5UXOs1j8nBFjOsTuR94dedeccnXvGF+HMdJ6t3gr6QMrCTVliwgDWd6y7lNBdSlmgNKNwyr0gKFOTA8MeZmNlMnieBNnL9fWDSMrz97ioPzR5T+PlEF9nGAsdBZTxQV8Nd0++NGuZ3qy/pHSfPeoCX2jgZ+pOeHBnmfkZckiyjS1SRG9goArsc1bZmn54C9tdzycfdnH7TZBi104QfZZq2ZvIwwJXQAAB/SSURBVDm+fUu3nKPrMW/8Jwg9G6HMexbgAH0cvBHgVZWLzVqe+6gUuOOtK29UcZxRn723HdEaGKyZMQVG2FSZEc1xa5zQm2mBYS0UATQD5uQLKtUQZHtqvoZn2rUYOtAj6vraG/O+/9DHCiCCG9NOHh9qcO59tMBeDPMBnn+COfp0BzrnNpY2DR13Ys2r8LOxj+x9+HaRa1deCuffSDELgdhJUz2rdEUHcUWKaQNqxJ3orHi1sHJDTZI1ZQ5BrWLs9mhmThlE5mLzvnBb7tNG5p96Mn/xE+5KBdD3nVf1GNSLQZm7+UvNx+RI5nAHtwBrTHHu3xdHVVG55RIZTQBce+wMjVBLsBvQiTRexLhQOXazEJAejOscIwS470aGumYHLqSNSBpwjRroWr4rP6hv9Kj1oTPsS9HxXPaRWG1ZIovKPhaiVMtBtYi247l0m9RRN2FWBlZua7nFeyx39JtGZoihD0avOT1ns7hJXGhxbLm+GWFqD7xEvd62Jta+Kb5uVJYHk79sug5nGxRWxYp9EwUH60PNp8N3gpFE8qp5Qs+4/JVsB9rCaPGIIkcl04n7sfQTM89PjkVIEenaB6R7Ol+6bvchscRnRSHjIiWONfSYT1Zbs0iiBFSrr+rQr7pkkep6jkrpbkA5WpYUamn4m02XwjyGa7YAfZPOUu6+h/5yzbJqSgf4Ms5LYJUCiDQiNhjt7G4TGZZbRhRIxaRVA1juljuGpS7KTY+7c1KkdB0ya5je11wGkHJiVSwNqodBhMw686pJe71UPTVe4HkkywIsumLa9iJcAtCa+3aaa63hFV51KfkSrlDTecmqrlB8PoKjI8r2nRoHWQscJ8rF+HnIkSnqDTX5FFdecpXnGoxGOWByZzNs7sOXlJjb8ifCb3AZApt8E9OZ1UqViBKBKQilFgbnG6+X62StpYY2m7CZ292iyE2MVRE6aTa1EkeNk9jSt7naGNeEo07ikRNPzPJYF7f4Y50tEsAdB1GCyUGP4AcmRQN63PMKeiPWYIHfMbQY/EdTaKqtzoIcl6hd6qpcgZHGHX3pESC8Jpc4722lQlpPFytOSQ8fK3LjxNjzQF2X0bq0In3WltHGqlm+q80kd1Jfc+x86WOAzrCC0uioS4simgehLYb2m03yCkT4Bvka0MDsiOVjuPs3roWD+U+ldjEwUiWJUCyOCqBYTHE+r5QkixllTJGJAX/H3pDezWOPr+ApEyNjflqnTrdTAzVWZ1q06Cotvnim3y9cjGhMzGhZheoiXude4+XWJqop/WvPLAdGSSNGqt+8RZF6Ej19SsbO0X40dDmWDsWUQhS1CRVw1WO9NqUC+G3CcGU7DEU5TuUK1Irov7C1RSsg/SvlrZInPKgVloKTF9p+Y/fHxFQBFYD33jeBHS77wPQdrCcwVnOX75erIJsaTgQuZrqlffeNaahZTC4Jemc7fL7Sqdmg3CjYXdJ0bPmjci8vWEyi7GA85249sY87UBMNgB00FfMHgHAa+bIrBkj2Fe4cb7wzkN6GGQltuuUxLc1ZsLZ5l+RgINy+U4zw0u2bXF8uSz9hTqju3bACfjbjVImspnC53P1wFsbUFf5WsTFt05xxzsoF1TfITRUAtgn5we4XKsDxe7fud15Mtjdw5z/ePa+NCPFx6pB6vmO4d/NYBoCdRD3CLIoSYG6bb+PcaHBbv56vQt/bJbGb+Erim6GbVlHkLE0rCfS9661XHCw02kwfAQPO4/vqDrIb5tJa59Ld22EewNMMMRH4+sZgnQia83FKHPyXDbWbf02iE1Eft/6Q7XlP55yF2R6Mj8P9PIQWZkt+Tpxiww2e2sszzBU8YLN0i3yVzo28KvIya0MOoMfVQFtFG4yF8blH2/Nz/iG9KAnzPVy0eKC+Ukus9TrZ+CFulHkeJ/BiMCSkgNCGnr/OksATYE39a7/+WAeVe6xsOxCBokoTOwodF5xkdRUkMENe5UZ5VQVe7uhWnt82bmzkeuFpVcurstUaNYFrcJL2bIHmJ/2+j1qMO/DUjMpp56HmrWVCAI0DVRp5PGKbalwL5pYsl06yz5oXWaf1wB9Lmwba8qav+Mw/r5m6dBZMAd/KWlnqKdT1bb2tCy9WU133fcdP47Kou7pya3D3uzKJa/XilXaI4kCh/oR/u1rUTyOpVp17q6ahTlu5Qq8dEGYQFL5iySP1FW7ZUlRT7NwvSySVqLzR+8ZFBm+pbm484Aoi7CCdxszO+S5ZLgo3KRZdwHJwozKtLWI1srNM7bZaaSRav96B8IBzwoumMjEXYYnjLPgv9xd4nQtKHGgb5iIWtTCcnT1SmFOUTlKW64CWf4QCkjqe4AFCc7/a4KxLa0BQSQMuchWB+bAjXltxue4rLGLn3bpPtSoo+W0f8GsDbFXyDb/hIievid1zXYMzZUSEGLXkB32UemMMrQubTKTIIyOQ7f2n68VykKylkJ7NFTy3AWmrOj6hgOr7LTL9LAMG45oZgO5R8jkL09s6D4wsazIvyRxn7mmJ03ixpWqR21odK7IsWJex6hV6l14ynBfgQWyz630KNjzIplgIbnf/HArd6ExsGqp90Z8AeaBH7Yw1Mr0jAqm9dNQCWr3z/YIT41oeOELHAuwkltL4Ed+oYQxsZzgbryrAF3ZU9dzHmlXWDevBSqngVfdVZ8WJyy9x4jBFERseLjj/PqUL16D+nVEzhZjlFTEa5uCopeGNTcd1HaULPss64QV6kFh3WfBDGSlstJ7620WF9HVWwf1LrWcJM1WfKTlggKLQZg5An2q/67d9u2IzL2yAo0qtc5yjVS4835mvsgpHgqw+CQnGMn61Qp0yGdsMF+lI70rD+A6I3Uwg3bAhzHYnbU3lgrM9Ciom0cUmOCyTaote/2JUnqnhC+jjqdTBBmh6yVKVH1UvyW0V4W/ebOcxpjYjn0K5Du+gKek66buwyLceWFaaBkq3Jyr/5Rk6nN2HnYda1ayLEnGDVmOlBlp0cN6eanjMvVyYW4IDjFVl8tiR+2o7HKn4ezXQFDuQRx4ECrjTKczlZn9TbU+zySn3iyzWUKKt0KdwWmEpuMOxeqvDUi29m3wTlqqj/ftVH1M0hZ5QjRt5ah8C6yzB+lzE5G068jrkqMgx2YkYu4wyCadXbNljf7+VUgXjV/BdcZkAclnUbOL2NwtQjViWAA6l/xx8tmxcNz63XbXI1OIkTJODXbOPKr8fZPbxbWxYT6/wjW+m8YZyrjcHd7W/ZUzHWPHTLZsQFRJjtM3aDs2wsBRd7Kvd4Od8z6yY7aiu3AhBHhOwUpNFt/dUNUnNylkWVuR7S00+wMkj6K/m8WMdGY5dlI3XiQQuxQrn15jvf7F/Cnli/Bo7bNjCiAgBKpilCT+Au2w/l/Gr3n2/cIO8MFoa4FsX4oGL2NfF/XblMJ5GVrd87YYqM3H3CwDWC62JbqUz1+IiyWojEGv6HXPD/bpaSg4rqqiobmLeLJIHrnJ+/eZV4K2iolBFQUc9Uk9WI5Yl6+i4fLEE4Dz7Qh2dSrFInZcZsfm1jEB+TtEweB8Jfb5dxStAONEEuSDkhzp3PHXBDydQZqfg2ieTJFxURx7mgC6aPWKDclVaOXRUnoeBbY+wj99rcVq7wd0wE01ExqMnNC7VyaG5T8epVCabz8mhwTwDYiHa4TDTpOspFgF8DwPQfS4wUu7U5hbfuNvH1qIwAJa2sZGEWE0Yz8y5uuYZv4EENC1v9SKIioYPx9bkN9qK1OJf69WfSaxsI28/XNBUrMVWbSBptxo/Lu51HA+ql6ziaoYb7TionGAw87GKSGmLjrdRjoGUAzAI6OV5pQdK3jVmU/Yuz9ZRYSVJ6pahwYKu6U+LfM1L31A3NbewsqMuTb6Q07ZVMbzU4ur27/arLp+8Eie4ytBaeAT7QH3Mu6/iSBEC9MTNLVrf9PJleQEwATH99UNaTtAMwZzBlMzCrUqYA9wbW7faUz03XyzZLHJxC3ZU2RM2VZbHUu9BUDe4b2VMi7jm+gygsWGVEQz1a/3og14Y2Y8J3IA/kYuSIvA4XhYnzDC6TKaTHwSzVk/MIkDBh7juQC4CHU6F8cw3yjg7r5f15uwlzXKrZmfON1oJ/hXIaFmcgI/LsKUZOW5P565kqqpvXKYeE0XHefmsWT155pQeB8kw3YJVp1hjhYPT27h29wtdbSZqhzFGlX1BxEosAeT7zN3EyNXcciOtLg83bcPr0tuATjVU56ylfQsufxtmebJr1FLfBLez7XlXHVzpOMsdQ/UqfuK+3zaWui50Kr0UClfVPhgrAVAaqZcp/kFBc4dKAXBG/bcBjUAVKwIZbjtsPGnuGb5TABHtTb1DlCfjbV+GU3HzSmvXFhh4rumWmiWJGpdZC44/AO5Tntdmu4hTq4iWyD0e3xtSsblXfhMoe+6oxbuwjkUIk9epYyxQErvB6ysR5CQJqKs+eLdFgL8HfqW2UpHyQ/DofE7ACKLu/3Ui3XRjvHAFkcYDrW61eMNq5pZ5k26TolLbuA1WsWr0IDyaZ0Uv8QXFUgcx0Y3+/KpfSaY20vgtNzBkspNYDH/EXXCwsqx+YwSIl8l7A27BlXNTHAgqnVzTOXI0kcarlGhqkb4WC1aXBDxk8AyVLi7wJq9o/VhV2zJzuzBJFgGMVlZl08RkM62oivaVRaK0zi4vW1YvUJeMijqcPa/F5TUYabSJnHTKaxcRpIOorzE/VYkO8TzCYGYpIwBbCvm87oTh+P3qRXDMm1XEVr2odrwpRTbPD8okWWVJXLFajckepoCMymC9TtWmqeOXbEpTttz5ujxtRs0Jx9K0EbC6D4EHkc9U8LD1d1VE5lVE8qoWE9FbSx7zpCowJT6ucRJJFud128g43L7o22SWlFXoLPEUxFCVUqVXRZksPHCZB51W+gt+xrhqXWTOV10/T4I+eBlSkbv3n0IvtNud2BkH/1xicc7b/NMRT4op6fDMROyrdrpR41DleBgmp6dXL1HyWRpbhqNFuq67rqtrmq6lrnth0bZB39z3u/s0e1lrVqV3l/ZUMzqv8DI3Xbpq4lpWbln0f55r1ir2ePq1qcMEPoU4EhzjzMKdRrDr2u7TDmyWqJxn8w2Xi9At0m+hCFrrcgMQ5TV4leR91Zw3ChZcTGcTezrL7czCfYWTdeAo7uh9dlZk42avm3Np0Il8ajPfTH1bUebwDH9m83NzACv09V3DCuFivHDfEoFVPBCCqlbAyr73H5Q7xPMAreTYP8qzyL2B79GH5EUp054g442LTUNTDWrMbJLGMU9H8npnPsVJstKai8yCrRsrLx2pQnEycvVV0D15VAuy5WPzu4tGlRvoFmxFbz/tNltZWNyPVF9EKbN6ZwilfBTDnF9kpEiK+hoV98/LaSfP8ZrwQJ2Dk1aUWeymoW3P5jM/BFUclDEB/m2dCAiVVzv7wX8Ohzmpmq9RHbkaHDnDp4yjPIyGUbVODRbhZrBNicD1PfknYGPqCu4FptJEvtuJ4c3Ke3QWosWdic22kUxmcidK+xJrMZVZmlparuuRgbGbMFdib5+7nd4O43QdzWNUtm/aKTjVpEXsMzoavcsyWkaVrGEAItQ3uKJl83FjnoMjz4ww0ZdENezxelHuvsYBn7cFEbRMn8TUlWVtycXS2fK4SM2917J2VZqLBj2ArbPGo8tAPfLymiPT+aX3y+3waRskHE8BRTQR4hYlYjPWULk/CPFXh2JM+gY5AM+kwDzqggRZJGi/UP2DzQuMIJmxsOv8CBgvZC2uVzmr1hSP0+NVPgG2w6UYjCdWzpSkSX69i4I83jQqhg1i2cSRx7sAvjOFQshAW8bvs5dEMBgYHT+u+bBLdOK99VV/dFCPknuqzSIHANxFLGLgbkI784TeuQS+c3sYrIjNcs/71mmTZI5qar7mskFZVgKdZzv2cSUvEmgtB3TyEiGqj37mV5po4ghc+6fHu6Qexr/93DA7sF/ccJ1yE2uHvAnNNe0EDKDO+uF2n2KtrsjFqM/iEpNSJUR9jIaTX98T2r49WhazQ/ft6zEWGHtrBUcYh9e7P9AkWsRegueSz3QX7DQYFWWimGHkZVlg/XxH8S2Bo4ncY/rJOExoqTWv4Vdn2ODoI8XF0PoabKT7JTjWELg40HAFn5ZGv6d5mBdAC68qiyADQ5JE9g9ZQZI4qA38hlhP/Tlzx1i9UrGaIaelDanY5vIzIQ6QVThYtX59AsQOl+db0F/Nb2wQ9AcoEWVX3pAav41OXiGPGL6vKv+6/9U0UnhdFnFptOXj3WkC4GhJlS0VTv9vHnivC1cg5XkSVDIzjhM7lw2iMjaFKl7cX4TYyc+sK1kAMaGzz4jwKNtISjWXXtDxHzkT9S0Nh2Kbgz6f+SrMpU8gRcX98GkMatIivzz6EtDoDEDSWjN7sh8EdOY70ssiwOcPGb/7Xlr/OGnv1Lh/FnOJDmUtNCEeHKP+YGM+uGwxMH0KTocioCF+VVIKqgWQbokSid2vMmh/hvIP2aSSap4O2v1cIXAN37hFr2QcccIAyDi0KSbVwPpiYyWf0wY8PtZdCG3U/ZNHTg+kftpiCavFmLolBkPxQsT+s1MRwIhqIkmu0UbztHO0kOMDgGHA0zHfDyXHzY/25/9bVEkd+DqZKEiIRkouDozrrR9tM8/kTvPDad0acKs/bHzKNiSJ1RUl/yjcxcV3uOlPUCfkoXxTlURbWqe0cV5Rsmm7p7Tbj6jM7sn/DSgpXKTMLmQoRChAGKZeFlZrL2joT5IphGJy/lBBlxWiXybWMthi3diPCGxNLhgkxYnbrxEtZY5xHm22DNCpFwzs/7IG46+TJm2xYrDFO2CF+6l31AyOq+fnv1gZPiLMzF5o1udYDDTHsVQy8EcfHnOPoH0nXqv0/5RQ1r0ohCDt8Aa+2CAouVSpeBBd9xtHXFWBWF+37amSwH9xpS5c7Kst69qTf+QceEcee9aKzb3Ll/UIWK7gDMc3Aafql69XfEfiYKRcbTrysrQvPNCJ+Jd3X7FuHro/erA2UilcCwf376d3vKjMvUrwDX+16RCv31J/uE6gEcxRYPBk8aS4W7nZ0+gcSpjKX2z6pyyZ4vs2uFi+4Irv+Uqe7AY8FF9lRVL35Q140lnPExpu3APs8puHsWGgQ76F9M56xAad7CIdX8T8q+DTWfd269qBCk6rugCZVBpuRTE+E/OVpvWRMLOoLQOlijtQGs93ZJi+wYi4jnM+YepvawVo+XDwh4MFQbQ1Ka0tl4zKxNq8nN+PEzJ49Q3DFgluFem7sy0uA8UZ+HxtIOVbnlOc345UlPTkF+PSABWv85p0B/bL/2lo4kFT4NRc3rbGeO4RZc/mWTfelczeP1VgWLid5AfaYE0O1VMHBrQ3fhfBFOQNhZ3a/UB7LJ46++rIa8J1xRGvmUjLqD8MMX0h3E53LcYzI9t/xjFFdfuw+R5PVHLjzMa+9/KD4NO+k7j1Xo5BiXnw4SgqJb4vCcCoEkEq3OQfV4FuH24THsgUCn82ouUu3V/yZmPaooNvztIFUQ7Yyfn1Xtwx291wjxPUBADf1/L9OW/fjii1rwJPZsOme0PtK96/Xmeu78W5TqiT+0Qrf3A+Vf7YJAczU47ciCTHbKP3e6GXO3UBU0Cn4YZrYYOzd0CYo1yroTMxud50xkZvxfeESNof3uxpKUqDwL8D3EnL2DcvF7n7u531G8GngNBwvd8V7bx9HHg3xGMsuDxCuQGTkf4Mir8heKM5PNaATiqE5SZi9XRPCDIiB5zGN+b3Y77NjH/ZU8ho2o0NMHjC5mfNrXEkyvgJuKQV7iwtyK75phNqHXk0w2NykFQuU7NT3GdV42J/WR9a+ZdPKzLpxDoJ4DAHopxEMtVa4qJtB2AOFoOK3WkB9iXZIz+SNrxxXxQQSW34AuLnUcWb+6CYFfF/KnUbBjWWUhJJ1nGFhk01YRjkxoqgbwuWfkEOjI8xYBzMCrGepLGRu1ytKUgkAkcVxlIasKV3FR4W/JBpv8IeShpceflopF3dOVIiRRsR5UOlxKDtHfJCmsI9Iu9cf/ck1ifCQIolx9OiSEdDgCmSIR33bjl8spoa90zePsDrTMeKqVhz3touJ1I310P5FCdPwd/FJz2tXs9HFgpdZkeU8BbCarR/8ZDrgZIrMkvjWh4tE1DRXiDDKWIzdn0IX8nTEVy0qLiJ3BijO1awufLztlqsEkt3dTdRg3IDCmQbWE+q1fH2iA5VqiN+MvjzdjhOeLd+HJLe0PR+OGvvN6g8i8DtOp2y6QpZVB8h02rwzg3xWtweF2S0MZqRfMlm+mmUqItF4HleooXOm7qbIeBH0Ik/W4NcHsWYUHNIYuYEfpq/aDXGlPX0VOmr9ltkSxF+cHbhHfOchcCQ7NKHSvV+BeNbCqXIn4W3bYEvGFBHreccb4QWrOJGRaqvxHZkf8R33XQoEAMm31yn4NH11KjkLia5/AVHQhfHprPdD9GVAVJwEzBJmggGVrlLuiuTB5oPVF7nbLLvJmLrHAstVvkpKf6bVPVil2NBFMpUxRwBDqHOKuNoS4tSO5vItdADhfpX/T6Ru3+76r1Gd8j/CqC6deGDBy9Mrxl2mtiUp6BRgW3Lbytqf4eyC+q7TUoHWQs9HsrSkYwEvuCPVN2EMj8ATLyRZkz5tdqKuE/K92cZor5LEudy8dEQTTnjOCnwnMf29RZq9YSLQcUboj/FqIJWe1qTiNR3N/hvjkpNmvKm1h7+FbFtobe3p4VtK0KhM3E8mC8Z2+J3PmvUtcge5vcTvIXLEw7HaikdikctD8zxhWew+b6c9jcph+GbHQbxW5bIQqlUPUr5VE974XFBs/IAOXIPEWgxcbTJhbP7YGbtgmjmPH0seOrI+wAkKcoEcjT1Ie9qkb6qKC7e/+EgfYoKpL3Pl08eVSkh9Lx6LJGmXXPU5xjaoJXZEHuh2u9R7aICQ7ik8NhwzCM4FZN5Ji2TvccSVQSKCqk+lfcK3PPHc4M+Tl1whxsRWQaHi5AEuASDDlVxzp6jEtb9rppUyIz+5rgyd6BexwVR4KaqA2Zp+H19YIn86lxxR248GQUQ5JoNB3X8WZqjqjYGrsS9GHDjotVXn/iE3fBUcYaRoIrX99+wCxPso/akdcWpEdCvk0zPg8aWTgy5cJgyE0v/okL6Oz8vJPgdwvVC5o0XbqS2vIiSjpRfOaqTM3Sh9ZWnSOHlHl6vRLUi+LrZ8yIVebXHB1Ax2CKDRhK3SZWlDpRZZYufB8R/kwLuy51ABR4BHxIXpmzuvrvR3dXP9bHK7nCXnK2wOKB5F18W4kg7GD0v0jWuHSaUjnzQdmK/MqX72xD1M6VCvT1W7qW89TGawwvpWChuz4twsjyPomTdfeHtcCgxl8eoPGghdaR5fQipxrcODSHg46Xws26iAW+PzvhTNDnCu5TNI24Flgq3T7Abfi/DnCZ7/rRKuBjCMHN5H+H35z6mQ+HU/aykhOMBf7NMjCftBuBf9yZy01+IwP0WLbCZGh/C7rR7CHZv7vHubvTNZD9qh38/REoaRooBPTcUdO91hIvsgk49soctw5h2C60LjpV5qP98p74SHSoMXsVG1bWY967vu7U4ssc6cvVtaUwtZe8iYxK3F6Wo8nNg3Pe8zc9iUSnwC98NjwBJn/0g5fCHqEQkENI6Lsmy05b3iLlg+PdvZEURE6kO+uT0sjvNqFBZq/kaRyys+WKChV9ICN4sjHbu/njq6AM5vFGEZ3UvhcWVbjG6vWHGL97XGM6k57HXS/W/ADN4277dj0NBlsDBMuMbPyBPaKSkADWUCpqWvxW4+U2K8W0A4R7iT7uLbqkXUcVPxZfYm5N4g7u7Ul090l5NeOjteUMX0T5IgkkLNDsahZtDvvmnjOJ7mvZ4BIbfcnHmAi526RM37jlVbDInbnm3MH6aD5ykMMv7Fd1qgAtSebVUu1e+3fJrSqsVvt8F/p8gg+NuhSFu0lOLcA8SGk+5CXEIaIhvvOh70OVH6gaPVxc62QB2oD1xPcGVCHzOERvlef5lSsjyi23e72OsnKiSXZaTzyJvg4GLLM6j1LGng+qc2WGUx2uARTcYBaGM/QRX+55ELEusYQcpp1OaLV79duLtT1HBA3FuJr87Uw7fJ4aRYFhVlXPL5o6WB9Wm7ocaNfC0mzLOtVDepaQY78gieyHj4T63Zoq/xvV62MP6l9X0/yABIscVDzPvJt3fZlB9cpO41tPeRBlHD/A1cYipwO2W9EPlRzgEiTwv7z9I84KXpOTPfJs1/O7VzflJnzJbwznmu7ZcucbSt01zPlEmc9N2DFcWonaBbsRynRMTGwhQUeIeIwCKx5v/5BzeSeXUNJ88koPgz/m9HgIrRb1cLTr+TF2TgYJpRQ+6tbzWwHoj6HqBmsoHf/Pfsvm/JO0iXAED9ySoTDDhj3iaMzgpgFWuxoxgNpdwtpdBp1S6g6Bhr7jrD2kw/fz3cjV/nOySb0j9G3LB9HWQwvbu613Pw5pa6VXfixSll4IbP3Fx2FBYCkT3X0ZRTdv9wsyp9T1gatf3wqBq8Kbqwe8aDucAmQ2WNjBDH9MD/IB/rcX57yEAYWvhWoS4XcuOHHh5Lv2wwy/t+kIUCF0q3Hy+K4XjsSxB3fzltPC/QgBWt4mANrZWCBvQWC6tWUAcPoHfGjp1lJRQU4KCaQtd3pHXvLb+4YLYP0K+uuVNIqVJcSI1666D7Zc/N9g1vq/XsbWUc+bnFT8U/z4m/esUAqo+r5P0MSdz31lGruYCaRHYytF5ro5e9PwSRP8XJvALmVEBCPRYxZbhv22+6UQJYtZt4f5XGPq/THaalM2O4EFfb5p1WWZVJXaTPrRr9Y0j+X+XFNN3UiPSkVPT0H8/s/+j/9H/1/T/AEcBMg61VtgyAAAAAElFTkSuQmCC">
            <a:hlinkClick r:id="rId3"/>
          </p:cNvPr>
          <p:cNvSpPr>
            <a:spLocks noChangeAspect="1" noChangeArrowheads="1"/>
          </p:cNvSpPr>
          <p:nvPr/>
        </p:nvSpPr>
        <p:spPr bwMode="auto">
          <a:xfrm>
            <a:off x="53975" y="-1790700"/>
            <a:ext cx="3810000" cy="37433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220" name="AutoShape 4" descr="data:image/png;base64,iVBORw0KGgoAAAANSUhEUgAAAOMAAADeCAMAAAD4tEcNAAAAk1BMVEX///8AAAD8/Pz4+Pjz8/Oenp69vb25ubnGxsbt7e2wsLDy8vLp6enc3Ny2trb39/eampri4uKOjo7T09PDw8OUlJSnp6fNzc18fHyrq6uJiYmQkJCCgoLS0tJzc3OdnZ1bW1tmZmZVVVVMTEx2dnZkZGRAQEBPT083NzcuLi4hISE2NjYgICApKSk+Pj4XFxcQEBCYOrVrAAAgAElEQVR4nO19h5biutKuZHDENs4JYxzA5PD+T3erSjKYBnp69p69z/nXPTVrTXeDg0KFr4Ikxv5H/6P/0YPsVMvjomm73e58vp3P+7YpPCsKzf90w/4E+ZrX7DnfbcpVHqWh49vmzLRtJ0yj3Ms2O/gqU43/s111korzbZmn3/fATJOy47vS8v+ldv0pCuOOt1409G7qpJZXNtvd/nTjSKe+bcogiZzpcEUab3m/SP9TDf5NsvOW17mcFV8vatEtflIttcFfboGWHPlAl0yNhouTlvfJfz3j+jF0IRS/Js0VO5GkRg59K+nDaccL+iW88vUEfjo99fRQ5Q597sRnHv8Xs61f8HNO0+CoW86Pbc35WXyV7OU1ViV/yVT5S8J5m1sxdLRNqJ9z68K9/87ZtA48mcHPub7GmdHoQy6nJBOzxGadvLqIh/uyTvSnpAltXAWfkZ8OifIvNfyn5FS8xO7MrU6ImeBXW87a/ScXP+d1M9x4TYZnbDgv8riHWcWhshe8cv6dxv+I9OPBpZ/QwVo3mXOSXViLKZpyC/6fhzDBnqtpMfSmxxFR0opPhodMTmJqbTA5nYUfR/0u+lf78Zli3uCAh9A23s3po0ZMY8RhRibLTEztud9m5booiqzMqnrQq42cLO141zQGfl4tGfXX+7e784ZiXkK/lIQafBWfKYIlLdGLzUILzbfCZYaaWu15Xy1gGEafe+JGlEhlwYP5P92Hb2lS8gU0xC44t+bMP0vZ2sZMWYKmrOPoYQYmdpgauqu5eqIZhmM/em1HMWpgd/hb5Ud4kAn9znz6s/zXOvRKAQ/g/yU0UIhSbdOPFiehTmT3ZkZSNP3+eqmbsvC81SpJ1KDINiC7hzrI05m4zLYqvvUA0lr8KKUwxccg16s8Zv8ZsngJmmGJkKUVn9CPCBRKIg26VR6BExPX+WAH7NQqANuUrhgcW73Aw7L71wscrCMCvJi01r9Nzq0GpenjbHBu0Ed6b2tr0IkEQv2k5l0czX7wqMkyqW+1SuOi6GCFpBpydttwalr8AnM5r27hP9ORz83aoAU0G5IYhdM0mTjoyZwa2vAmf7VupskU10jTEJwsf/rlO7e6NWJ49O6mhn5y4br4quItvMU/15OvD/wnKeGIxEDTCD1BOhG0qIcsZyb70+Kpf3MHPnf2gM1zNlsDQL00JLL0pWGMlE+yOxGKm6Karu+fg1WqoPfuv8iw5mEHDcn5ALRnNzb3eI/oTXGPB/UxQ9C3BlgZ+ga/r7lwnUTnfNnHZM8vlXuHp4renRMC6w2/IyCGI4KGsjnY/3DfJCU4e/4J3ysajUhzg1o0rEdgeqaD8p+gJyJNny9+zvmNfmqDRbzxYnHm6v35itW3+GAwHjHyw8SteeHFV5SOULot/yzNd/0E2RThqQBiKqhCnLqEb5aP63AIBGud5YRIl8MkX0STHI5AD3+Z7vePe5kdXFUBAHi752vB+RvSuOvbP+6SRNhg+8TptQf8D/QOvHVecG/AI9oFeHMK0+vJW0Rvqpx++PwIT4B+7ocn1vjD+GLprRs+Fnu5Gz4CSV7ihS77RylDZ0mVTDqtUdM00JTZ+q4OZsVg4SLei4+OYiKln+XwLQxMfX9kKdjU4Bf5QaQLg5Pua7hjUtwBwEwYT+VSsX+OzOsG3gR2WrxE4yu+t8mEaPdr7EKVOl/h0qlIBTdK3gwBuQ9PQNoJnii48FV0nhXDt06HAzitrxIyUczAR0Twj6meEOcjwvcIbjmS8Z9WQw8HIxDU4mcnsQG0Dbg2kmDI4B3gtQdjUqtxjkLxLTZ/0zGB58J9M8cX71Qtb9o49dMSlXQ4GtQ/Sha2IuCd5mxpomriycXApXbJJRSZcGE91EEJwtQprFCHPsIsLcphSAx+3vG24Vx0im9kx2WQBL5HqU7ukQXgihpf8Y/4XOVtDkqVRMuFbk3OyGPpfUKEPyQkcS0kyOGDruxBpnbp0Gi4yIB+1sSjMba2PUt9ZXMRDBH4VMhlgt2f1nzAchHNfLv5811st9gCMWmRBi1dgTLtdkKR+yrOSj8EOYaQBh/kBiVyMIcW6Q24T8x2h/prPugVX+AFgDT4fy38ZqXu5yj9g1rbcpT44Pqnu3guieXEc61bj623BkBZCgGNbks5lRfxxUY0mHpyGKJVueRgS3RaKKbBuwZAQAonF7O04GviaOcGYzDZtaTDFASCAWqnP+o8K8hQ6NYL3Xfla9Cmu1p8GQ3QE60DBjwMll5ld4bQVEitIorFnDnippDMn3IPA4QYZHZYJNBEITEczpqNXNuW7akxfNvFkUj5HwzEUswJEFt7I6VO06bfVVsRlUL9MxVGX0ylEB7/EcHYSp1CccmubQ80MJFT8sWjwz7cbx/uUT283za94XfgCf/GT+LPCQquz0fA6u+Rid1psJ8h6v8Mh7TeCUYRLa+E/VaIewCm3nph4Th3plJiufQkFUUxfScMUwPGpTyDQ50qODBMDVlRDcMgrr1IjabSM9agEYD906HPRwUE3/gzXZzhFHQ0Vf6Fza41jvuKviI9Tp0RAljRoDuY4cDezg93XmOfnGUn2UWozAzol1TLnpxIiwvHdMBVEbYhHhi04Nc5DP8fSQOZOFbSnAOoxKFVBW+a7dBF+ELoBjkBHkV4Ar554yi/pQKhqDEYxSP1UZFYw+CHSiCf+XWB4yr0KzAy8Ib5J9hVwd710h9ak/Hod9Qhl8N8Db5iLRThUep35wzq8neC+XhtJ6E+MCT+nwk07lBPqxO9KevQMu2sKNIpB2YCl/3taLqCXAiGj+C1iUxjolKll/vswAdLPBXspd+GG5Mnxe7oXlXvjufrvr/s+sP5eqmzlf4llBUBd+InM+JvX4A81tH/OwmELBQCAJFdHvlOgiJh/m3tekhELJGMwQmson+3eYyU6MAqqjR3C+X5lVOj3N66LDGcZ79vFuqr6sy3xVNYK+FFlIuB24+drYYf7B2NrUMgZ4gR9OiF858Exj5TWyDnNL6ClvoIrLF8FvLqbryZsCWcpGQgrTp13rfJcj8qLte1fo9G2YtNRROWjyPnK0JM/IhPIhW4Gb48XVFC/06KK2tQBrFX69Tn1wmotudZUu56kyU1WK2ON8PEmt757D3JikKd1daJ62rOWFrT4LZ7yh/njsIHEMWIbXEATzyc4l03QPfVUXxloNC6N/aXKTkinKKJA/0NXXT51znR7tMWcowGSClU8nPnDpMTJTa1V3hXfcp4GvKJvz8+YjjMTHbHXBk9FT1pSYoMjoGuFgDwDONancV7KYAdPC7+TUo5Kk9h3jPU6yv+GuHseC1+cc/3z5abk2wvIoDGhhvxj5IgOnA/qMJgxmJseOS5AyPMPF7d48Tx8Fh6BSlYC70YTvO387BFjZck6HShD/MXQ1kmTJoh3aUJPyugEN6AYOAjIf/3UGF+T476R+hbgZaVAq6rAK0cehwmC+esBTsT4NNBICbD4ByGYM2kGUSuEIAC70JXmjrZeWTIyshNShKXv+g0g2E0h1xGfcK2Y0tS/iUmD/Z+MYePJbsk3KMpTMsII/iDCwX/mdpcDpJscwgaDH9pHDZppWGdFPexkv2OBt2N77V4n5GW62JUtpF8ZQST8FfCH02BgpCRTVBBc2nUMvuBzgYimC0dJm9oobsl1l3AMA0vt2akptFbFD1VWE1MslYR4jMKOeM9j1irmeMLR+9Db02MMbJrJ8MnCWjCcJzA/CGheLWoRXc+zCDCZuyiyQsjP3XPly6LKpGRVmqdEqLypflzDEXorBkq6awgLW9ScxD3CQ7rPcR9FEjJ5UhJnTo77093/4zGhUaM7sJk5+A27+FZav27XfShiTG1xSsx4GjTw+eiwfr03S0yhm0XiVEdZqyjGY3Zmfq9wjkFnvfYgGq1bghHAqv5aQZfG8MEKtlNivTiKcFsCHMckx4EFpbtgUmAGe1/NxsCN/sCEuvo9E6FTKAAzD8g/YpqUPya5jvmitCzK9LO2FcX5mOWgatstNyds/mmIklEgYOBZNERL7qTfZbxx3Qc/RfeJgw4MqlCqIuGBRTfCv7+vQj6OhtyL8BAq4Gpjjd6NI1X8nyDJuVfYWfiN1DoNPOpw9TeVlTfLFTAurIuAH5EcZMyG4MDCKo9UBoKs56fKAZzsnvAjhteu8TUa0ddnaDirxZYfQjfpL8FBVDfVbKPOGYdjfBWxDpSGkzvOL6hrvH/EjnJoNtAhzTIl5iRMhPrU+YwVPUSI0PQjb1h3TEAWVel/hp6c8DbaniHkIgGcnkltZ46ad5ha6vFb/QRBkWT3jiq1AX1oLrAoIHzDYyBLx8lYURIN82WKjKYqCriMMyanf9ERuYk+F72aOFSqGf32W9Cnd5o4+FCPbPlsg3No6zrB1RWwDpcryNGql9IFAOJNG/8ZLbHpN6jGO0lJAiumNTZIGuFypB0O4D0qdbPJGSCQxGODO8unlJdmnkbtJBBs9h9vbPOH+AD1EZ4+mkXUe/VhwlbNtBFC/TNyLwCT+D8hSKgRB/1aOTCCsbcEMOIWt1XX5/7C3ooUBXVlfBS17JbzVYbZ5YfNz0sIza7+mn4/JaSrkPzg4/dI7+lwyBvhqC8ZKTpgKIALGAW1UCJNPO/EKq/M6EY1Nyg6IB7laVb4zzQg/CVpRwHjBr+0JdEJ0m0v8OgUYx6ZvJwGwEf4hxJ224/RGZfV0XMUhU+K98a0J9SR4KZuczFVziSXRr+9uIcMOTtGDkThCwOs17Y+R1hALEUQ7YFFhcZ7u3oBeC9Ah8J47kcjRt21wezPP+bhXzCf8I4jU8afCrHd9O8vXxrUfgK1BElgk4/CdRVK9SI4jUVoQnhzz3iXxFGk2Px29gDJ2hbZn+v7tTJJA8dYbRVmxzHmxi19yKuwDB7GAa08zNAW/8HuBXzMTLSiGYjEJy62I3rnxz5h/YlrbKv7OpvVwqZVFUQAIfukJu2yKmn70yQ1sMFgkUzQAWbX5ur3kXsQCoD2FFkoJxYZADvTHgk6xxhF9WRSUr/TF1bqqrbeg4NBlvMEvKPz+/cQ1Napl6HURfcUzX3fPVnQoRz4Blepz9zt9kCiwodF9N7CToF3e0hfvXfC5A9CBts8Wl7dVgjOnL4GvTPKRPY4AhPoLWtTBnB9Be/Mlt7DXSKwzwdlAc4VQjwFenZOnyoJppRkdANWhIDX/0jZRaaBq+PYfZgkHUKVD0JAaa3eB/nBam+vAKGE/zktkP17EcyTsLxUw4OihxpzQE28kQB1dWbK3IoTOz5ymA2PHv65wvZQhQXOXfRSWHPjr6LVU9iEQH1DWalkN/jr98b53PKYpr1Gk1jiW6NwXd0N0X7DBGAF46NqCs9OUzp/2wHqfEVcg/2A8BrMBk8a6IlWInBLOuoFJ0dukkBjsn5VxOJQF7YjQLGUTxV1qql0jurBDw8o6CmNliX2z5i1vWdwZj90FDO3rNBkUToklK2CsfduQf+xjp+JrLqKdXv8dJAJ6tYffO2i8ZkdU0Ht24omVIjsjkvh6hKQsVVWNUwDyhONgfl9yFSfcjj6FtUrtihbpXHDxbVRT60yI6tcNoSmWjRR12UaBWnYw+z4GfoFM2+mUi8UviICigXYU2RT8PbPe0p3JcIzVHfAMPMr8in9ftWzpNlqK28oByCI2FcDFDCjmJ14bmhHn/r9MXcKSYiyQHKU1iQ9bi0rhdyUqHJw4FQMpCiRv/6nDtVOUnzXITJ+pG6jsfWUTDxZibCgZeD034sPtjxdmU5zHSDhY9Q13eEsMSLZTRbaBs/vnyXWsuPqPWCdpg4IS/1KAZRSs8KY317wWqL6huwg3bm1rA8Qy4TvthySFLZAHSaCXPJUKCnZ91Okg2332H9tWc1p1sHkMxdsLnisiWCl0bRsZzhpEb99x7m4t4dp1CG8tDm0cf6zl9ZLp0lCmoeP8Etr2ApShtPKwR0ON/YMzmdCHQ8YgevxDQM4BDxTfddMydtmHNcOFCxCN5bsRloDt9d8kV9qlrvl2EmAcyMeCFCkCXiV2PgVY3ze0EAyuBNmGpw7LT3+J04ASsNkV9jESB0eO0FrYyAz1qB8QjfbRfI0ATdvjeOk7OTtu624qmdY/zRhlFeg9TvmrPq7j/LzUBaClPuDNU8wunrCalHu6Fyj2rbGg0ukjaT5vIdhRfiVnwQiCQxffMcfatJp+5J/nEth8k75v8qBr+85OU+1bKGFXYe0NIWXNXT1Yeky35xLxOJbDeZDm6qANA9rwnKXQS4Id/AJoUpkqAGGJ63T8t0popgG/iH83E5pqQpabdcanDi+JZ/YooR1evM8Eq+sA2f+RvO90d+PfeV+7M61NBBf2KoYGIFqeE063ddMaSORC1d52CQrnUo/Gqf3z0LFd5ZGhuHBQhxYn5LRpw41Rj7CiJ+VLRWtPVOhYG/rtysqwhq8l5VuftTb9o7iJ8ovV9FOG1l4incwszwMG5OWIpxfheiAzF1hAijz0RPEqWMz8odDBHzMkuWK3xv4u+UbFZFTEvlTrtTd62aPe+bWlN+llBL8gGrVjDiWjv+Tt+jKjRPOJHQsw3KYdiAdc/fZSS7FAEN+kvgZUZoWV3Qhbhkcy8LYvA/kocZPwP0qRKn+Gn0Xdt71bYB82xyH7Thnpf8yNzJD12Ws8RYHoWtSDQnxFMqLa9jOJk4FjEALhqN+DwO890JeZDXbL0iF7JDLjpj3/yCJhMDNdihjnS1EzC7a/qhiuUnpPJ1AW6pwZlV9Kcmu9gsZz/k1Tnpb5cfQxf6Z4gqQhMr1/n1UY7IlJsMzYBetFn3WpxkZSJWzLGmaSYMh9QnGk7mtkMXy5fyp6lK+xHCfSAPZn+lckcD1XrAVquTH2eaJlgCi3gE76NqX6oJ3oRsKxRogW3dLFks9JgbM+t1RWEdsQrnf4EymaBStx7ZTbukpAkxNKOl7RYmlX+3wsm3OIC7NZdhLU/5sXu97cESooShDDmEATituWArvjtvUfPCH2kzhNsm1yGTOyYuOZjqMffU+knM6zsSbc9MYCntXGEdexGyJ831synN4716G/LEMfvxPIYYkCjVZUfBfkJqpXDdr7wNKRWSiE7sZSzKZLuvU5B2LKxFZ6t7rfTDnYHnkqOlDTF6hIpjTGjzsTPwua0Bb26lxF/eb4RJgE+NYtZsSMmFOJsmqlCHV+QYcVGcnkXEw+UckyDeVy8y80SNBQyMJqpKvhB6Uzj9xrA+2HgCKR5G139Fs25/q+2sXAnNkLBXKPeZHUqCZ3ZAKUsCI1hHQe7A7CinzGiA1Spwl6+8Zv5XGHCDuRWLfuBRh8csK+NmLEDiK6cV0bDnZdQX93L/XVPf++H2yVIRpfTdrTWojy+86r1N3CAtqV+2FWHtkftJoaPE4QTRQrYvmBVQ20R4iMC0YygTj1c3AYyNQG/5Fe9TM3h6ADevFym71ao/5uwNdbYH5is68jxxcT2jOvvKqxpf5eV7IZ3xIVEbsAFXC0pHN9Rg5GvxpKXQoQ+KGlDOVOwPWFwbjdJ09RiMtMawDrLZZMG/OI29vxDFVCAnrZq8AxlR6nY+DOBpvU2zClqa21/tY7Pf59+v/lNW5DFWo351ow67weBFwgusZ8gPeDzoMDbiA0tkHyBWEzHfFCVTzPniMvBsLZeQ4WrT+F1FlrXyLqggEtUr1phXdO0vL5pyzTCST7F2nxZ+toYP4hPuHp8rI7BlnkXFLfx2ZPYzmL7Z7GbgotITHyqjXomTjo7IYzSeXSqla+OeYurKLT5ptzdL+hVNCXK8qw4D3VuDctdmX/ronC23ND55Mo3KaQkpNf1jGxV2kWVcX+Ac8PdUOmbPCYNylM5DUcTl+g7nr3n3lXKJ6NFYkByxRfD1AuYbwicNL4kX8PK2ZHr4Ra+mB9TW7cutggyZTSP0qo4C/tEoZlxGLOAHlK9qybZj6waSZlBvHLDP1mggq1F/AQnhOv4pQrw3mcxKgCoN/OqT+SZDZ0ezvikAlHVWONuU4OclxrN6oaLPUhda/U1ARjCxRvhqNjIM7aiRUUlrakDneSoYtNHdagz+Ev6ioDr6kBOBJ+EOQGd8uvcS4AiFnsm7tjb8kJ9fIyDqtFpgjiQ7pOyIhcS58TyP4Nvna5UHyIdp8IoP7jKOgn8eCctI/c2OoIFPLN9bp4o9sX2Tsob+9oGfTyMMNFId5L5sA7EU4FVmPL/HoQ94V4PQdrvXxSUJS/31BLw7s4nAeEAfi+ecL3jPvtNX5Ar43Rv1StkBLyadHr8PZpAYVvSww7PSAaNxJmOAC6VGM2+P1JcIAy6xgsWoX/zGqctcVbQzZI135F+rSFbrYnMtilpr61u81pNNxt2ueuQV8yJXExAsxWlU4LTeZq9qa6sWC2OyJpPtjMRlXNINoG4rV0w9Kx0K9yBQWVQCDEoac/p+0DPmmr+uPYQBcBPAHyFLE6aG5m79bPsM1ddNUOh+ZDGl8dOMmW1106whSL5ANabhMCpqGHP09l/B0ipA475RhjYP1IzaA/Nbih7AE/cPhnbOaBT6lup5cjF+euJgluppHO70xv1EIG8GzpIlyZT5SxMEdPhuFifapmnqzQYL2+rjOubNmW82rWY5M2kN12fAKzN1CVYwTmarpX0MnRcP2p5Pu3tdwuWh2/fkvgtrolVy8SRbaGOko2XQHZ9VbcUBCwllNxf79OSDRIbfB+BUlsH8MS1n8aRJtADg7KDRUxfsxtrjrWsVhq8mYexF8cpQNY2n6sSmmaz2LrN1pmobqzLc+S1j0flNjQO4tLquaZEB/SkfSgnkv7rIfIG/A6VCvBvFqEvvDVTZCq+oMbd4kVpb2Yteyns/4OyBdFbmbEFcVDQrQPhqNBGddEHNqmsj0sI0TZeREaXLNDUMI42MQgW/125QitcaA/QauitgdJ+lF2ZYb4pI57OZac6iAwZZXGEI4ka2c+B6Dsahpt42CFEHAtnJIjEgjN3ztVO6dShi33xf9+L4kZczv6x9G4x4T6ttUYWwhQ/dPW6SpPVWZaZVmVst8nWReJnnlQ0690rhnk5ZLmpTwAFU3cSqvb6MV57nVU9owzCVqOS8sWosyKePUrEJ36Pagk+YWFA6PTLnoVvAHnfEzfFYrWqcj6rw3ix7GNPEYmoRK6p9u4LGqDdtubLCTInAAsRKkW22IXRQbVSrSqIqsYpMLystKmoWgsjs2voInJD5+23LijqLXSvjmZeo1vJ5WRz4RtcAP5kpj4aG/dPiIMD9HeenEEd5FO8AgCf+MFpmHu6f8s2O3wcCwar/zQJgl1mbaeG0MxZWTNXT09pX2RX4XlXcXg9iNdLgnxHpSZJYlqbpVqTXigfgw4YpObpzawYeQaiyvnC2jnbVRVVh+wwFdiNzf2c42n3vzpVVhOhM55vrk/Hgw3KEtHzoFhVmlx2Hi8yOlpU6bNps4nfOusbSvNH33C+cAHFUrANAhRap88XW2aqaoYeRYSwN1whnvpOmUZhGi0wDhydDp1e3ORaYTwrf61ljuPWSygqj6NkTvQsMNLceYMaRq+HlXrcHxmMBrZ5fULnc3WQFxZRGTV+waHCaJkP3iTCyIfNXxlvM7/hG6vnolugJ0122SrHNLPEXm7RRdZjAyFIi18KtInTNmkVa4mbFarVwMfoNOvBmhYsJTxK/87kN2DhDoJdHzw7O8IcDyr8Y0C6Fq4xhMKyC5aJGYGwgzR7NIy0ldpn6XPgxjEOeICaO2mJls/e7D+ShFkW44sKNmOZC69xgr6tRUFhqkmlaouf6cg58yuarXJ1Bm5LcrSsrrgqmLs3cX2b7auKnuZPkeWLNRTZiFT3HQwALFVV9oCicJdGe84x6AaTqcr1BSn4SkV9TTc9UJLVGzxyVnsUas130fkzlDchCihIjSjhfuuC3pIF5qa10aySLyl+oCzAUTmS4bI4Orh1ayMPhFKxHFriLqrDAlXdT3qzLLKoWnjptckbLcWxARU99hItKdRPaZsGeELf/EJ9wC1eRlSg0Vg04IsVAR+ZwB9fArx/QQBl5uuCNOaeVbqGK/pA1bKIbhp0TzeO9WmYwinxTFu4iKaEzkcLmWsrmacgcJzSZ7jDw+cOoCAq/sECAUHHUG09Ps6hdgwahRESu6MwdS7+PMkgywMaGwR9lJfwePEQKoIFcFMMcayXo2QktrvJZ+94Otj7Tuo0wtx/ShnoJsOFwMYpNV6WxxdP0VviLZOWC7deixCbsnBgsdQAhOBPLMHTNAP6+qEZQYH3zra7iBrg23dQyj+GBRZmNWVGx2CzrKxO+YeZoqcNok7DZHuPg6CRZ6qOPLkhpjQ84gzo+vl+nvZ+JFUDMDIMPQaUowPR8zZJj2UUqL4uAr49xEySRZll5nIezSW7bDrM0xfJNyzI0GGlLyzIAepSULG02uTZaop2LipbLsHOianY9fonkLAwdfiinopgGx2L3zmPqXRPFLKEOGKB4+pGfMjL718fvyod9B1IMUeshuywmFzO3XAyVltVSbQDQGKZjqY6jFCD0ztx2rFBJJ0vdsLwi09alBuh4f0Y5qHcFNNEALIu9Sfh5ZTyF9K8L1JQeZdk/FKig6efRiWPy+Y5AkxVb3DeKGy2pyEe/X0bOxodFFJl3oFq6M1MWRZym22vHTC8LQBehD6KYRTBnTpwn6pAN0sCKeIVbFMy/giRj3dZe5f2mMFK5JtG9VM98Fa3Ue6NGfbRG486pggqX8xXMuq8kTmBgxNcKG5UXOs1j8nBFjOsTuR94dedeccnXvGF+HMdJ6t3gr6QMrCTVliwgDWd6y7lNBdSlmgNKNwyr0gKFOTA8MeZmNlMnieBNnL9fWDSMrz97ioPzR5T+PlEF9nGAsdBZTxQV8Nd0++NGuZ3qy/pHSfPeoCX2jgZ+pOeHBnmfkZckiyjS1SRG9goArsc1bZmn54C9tdzycfdnH7TZBi104QfZZq2ZvIwwJXQAAB/SSURBVDm+fUu3nKPrMW/8Jwg9G6HMexbgAH0cvBHgVZWLzVqe+6gUuOOtK29UcZxRn723HdEaGKyZMQVG2FSZEc1xa5zQm2mBYS0UATQD5uQLKtUQZHtqvoZn2rUYOtAj6vraG/O+/9DHCiCCG9NOHh9qcO59tMBeDPMBnn+COfp0BzrnNpY2DR13Ys2r8LOxj+x9+HaRa1deCuffSDELgdhJUz2rdEUHcUWKaQNqxJ3orHi1sHJDTZI1ZQ5BrWLs9mhmThlE5mLzvnBb7tNG5p96Mn/xE+5KBdD3nVf1GNSLQZm7+UvNx+RI5nAHtwBrTHHu3xdHVVG55RIZTQBce+wMjVBLsBvQiTRexLhQOXazEJAejOscIwS470aGumYHLqSNSBpwjRroWr4rP6hv9Kj1oTPsS9HxXPaRWG1ZIovKPhaiVMtBtYi247l0m9RRN2FWBlZua7nFeyx39JtGZoihD0avOT1ns7hJXGhxbLm+GWFqD7xEvd62Jta+Kb5uVJYHk79sug5nGxRWxYp9EwUH60PNp8N3gpFE8qp5Qs+4/JVsB9rCaPGIIkcl04n7sfQTM89PjkVIEenaB6R7Ol+6bvchscRnRSHjIiWONfSYT1Zbs0iiBFSrr+rQr7pkkep6jkrpbkA5WpYUamn4m02XwjyGa7YAfZPOUu6+h/5yzbJqSgf4Ms5LYJUCiDQiNhjt7G4TGZZbRhRIxaRVA1juljuGpS7KTY+7c1KkdB0ya5je11wGkHJiVSwNqodBhMw686pJe71UPTVe4HkkywIsumLa9iJcAtCa+3aaa63hFV51KfkSrlDTecmqrlB8PoKjI8r2nRoHWQscJ8rF+HnIkSnqDTX5FFdecpXnGoxGOWByZzNs7sOXlJjb8ifCb3AZApt8E9OZ1UqViBKBKQilFgbnG6+X62StpYY2m7CZ292iyE2MVRE6aTa1EkeNk9jSt7naGNeEo07ikRNPzPJYF7f4Y50tEsAdB1GCyUGP4AcmRQN63PMKeiPWYIHfMbQY/EdTaKqtzoIcl6hd6qpcgZHGHX3pESC8Jpc4722lQlpPFytOSQ8fK3LjxNjzQF2X0bq0In3WltHGqlm+q80kd1Jfc+x86WOAzrCC0uioS4simgehLYb2m03yCkT4Bvka0MDsiOVjuPs3roWD+U+ldjEwUiWJUCyOCqBYTHE+r5QkixllTJGJAX/H3pDezWOPr+ApEyNjflqnTrdTAzVWZ1q06Cotvnim3y9cjGhMzGhZheoiXude4+XWJqop/WvPLAdGSSNGqt+8RZF6Ej19SsbO0X40dDmWDsWUQhS1CRVw1WO9NqUC+G3CcGU7DEU5TuUK1Irov7C1RSsg/SvlrZInPKgVloKTF9p+Y/fHxFQBFYD33jeBHS77wPQdrCcwVnOX75erIJsaTgQuZrqlffeNaahZTC4Jemc7fL7Sqdmg3CjYXdJ0bPmjci8vWEyi7GA85249sY87UBMNgB00FfMHgHAa+bIrBkj2Fe4cb7wzkN6GGQltuuUxLc1ZsLZ5l+RgINy+U4zw0u2bXF8uSz9hTqju3bACfjbjVImspnC53P1wFsbUFf5WsTFt05xxzsoF1TfITRUAtgn5we4XKsDxe7fud15Mtjdw5z/ePa+NCPFx6pB6vmO4d/NYBoCdRD3CLIoSYG6bb+PcaHBbv56vQt/bJbGb+Erim6GbVlHkLE0rCfS9661XHCw02kwfAQPO4/vqDrIb5tJa59Ld22EewNMMMRH4+sZgnQia83FKHPyXDbWbf02iE1Eft/6Q7XlP55yF2R6Mj8P9PIQWZkt+Tpxiww2e2sszzBU8YLN0i3yVzo28KvIya0MOoMfVQFtFG4yF8blH2/Nz/iG9KAnzPVy0eKC+Ukus9TrZ+CFulHkeJ/BiMCSkgNCGnr/OksATYE39a7/+WAeVe6xsOxCBokoTOwodF5xkdRUkMENe5UZ5VQVe7uhWnt82bmzkeuFpVcurstUaNYFrcJL2bIHmJ/2+j1qMO/DUjMpp56HmrWVCAI0DVRp5PGKbalwL5pYsl06yz5oXWaf1wB9Lmwba8qav+Mw/r5m6dBZMAd/KWlnqKdT1bb2tCy9WU133fcdP47Kou7pya3D3uzKJa/XilXaI4kCh/oR/u1rUTyOpVp17q6ahTlu5Qq8dEGYQFL5iySP1FW7ZUlRT7NwvSySVqLzR+8ZFBm+pbm484Aoi7CCdxszO+S5ZLgo3KRZdwHJwozKtLWI1srNM7bZaaSRav96B8IBzwoumMjEXYYnjLPgv9xd4nQtKHGgb5iIWtTCcnT1SmFOUTlKW64CWf4QCkjqe4AFCc7/a4KxLa0BQSQMuchWB+bAjXltxue4rLGLn3bpPtSoo+W0f8GsDbFXyDb/hIievid1zXYMzZUSEGLXkB32UemMMrQubTKTIIyOQ7f2n68VykKylkJ7NFTy3AWmrOj6hgOr7LTL9LAMG45oZgO5R8jkL09s6D4wsazIvyRxn7mmJ03ixpWqR21odK7IsWJex6hV6l14ynBfgQWyz630KNjzIplgIbnf/HArd6ExsGqp90Z8AeaBH7Yw1Mr0jAqm9dNQCWr3z/YIT41oeOELHAuwkltL4Ed+oYQxsZzgbryrAF3ZU9dzHmlXWDevBSqngVfdVZ8WJyy9x4jBFERseLjj/PqUL16D+nVEzhZjlFTEa5uCopeGNTcd1HaULPss64QV6kFh3WfBDGSlstJ7620WF9HVWwf1LrWcJM1WfKTlggKLQZg5An2q/67d9u2IzL2yAo0qtc5yjVS4835mvsgpHgqw+CQnGMn61Qp0yGdsMF+lI70rD+A6I3Uwg3bAhzHYnbU3lgrM9Ciom0cUmOCyTaote/2JUnqnhC+jjqdTBBmh6yVKVH1UvyW0V4W/ebOcxpjYjn0K5Du+gKek66buwyLceWFaaBkq3Jyr/5Rk6nN2HnYda1ayLEnGDVmOlBlp0cN6eanjMvVyYW4IDjFVl8tiR+2o7HKn4ezXQFDuQRx4ECrjTKczlZn9TbU+zySn3iyzWUKKt0KdwWmEpuMOxeqvDUi29m3wTlqqj/ftVH1M0hZ5QjRt5ah8C6yzB+lzE5G068jrkqMgx2YkYu4wyCadXbNljf7+VUgXjV/BdcZkAclnUbOL2NwtQjViWAA6l/xx8tmxcNz63XbXI1OIkTJODXbOPKr8fZPbxbWxYT6/wjW+m8YZyrjcHd7W/ZUzHWPHTLZsQFRJjtM3aDs2wsBRd7Kvd4Od8z6yY7aiu3AhBHhOwUpNFt/dUNUnNylkWVuR7S00+wMkj6K/m8WMdGY5dlI3XiQQuxQrn15jvf7F/Cnli/Bo7bNjCiAgBKpilCT+Au2w/l/Gr3n2/cIO8MFoa4FsX4oGL2NfF/XblMJ5GVrd87YYqM3H3CwDWC62JbqUz1+IiyWojEGv6HXPD/bpaSg4rqqiobmLeLJIHrnJ+/eZV4K2iolBFQUc9Uk9WI5Yl6+i4fLEE4Dz7Qh2dSrFInZcZsfm1jEB+TtEweB8Jfb5dxStAONEEuSDkhzp3PHXBDydQZqfg2ieTJFxURx7mgC6aPWKDclVaOXRUnoeBbY+wj99rcVq7wd0wE01ExqMnNC7VyaG5T8epVCabz8mhwTwDYiHa4TDTpOspFgF8DwPQfS4wUu7U5hbfuNvH1qIwAJa2sZGEWE0Yz8y5uuYZv4EENC1v9SKIioYPx9bkN9qK1OJf69WfSaxsI28/XNBUrMVWbSBptxo/Lu51HA+ql6ziaoYb7TionGAw87GKSGmLjrdRjoGUAzAI6OV5pQdK3jVmU/Yuz9ZRYSVJ6pahwYKu6U+LfM1L31A3NbewsqMuTb6Q07ZVMbzU4ur27/arLp+8Eie4ytBaeAT7QH3Mu6/iSBEC9MTNLVrf9PJleQEwATH99UNaTtAMwZzBlMzCrUqYA9wbW7faUz03XyzZLHJxC3ZU2RM2VZbHUu9BUDe4b2VMi7jm+gygsWGVEQz1a/3og14Y2Y8J3IA/kYuSIvA4XhYnzDC6TKaTHwSzVk/MIkDBh7juQC4CHU6F8cw3yjg7r5f15uwlzXKrZmfON1oJ/hXIaFmcgI/LsKUZOW5P565kqqpvXKYeE0XHefmsWT155pQeB8kw3YJVp1hjhYPT27h29wtdbSZqhzFGlX1BxEosAeT7zN3EyNXcciOtLg83bcPr0tuATjVU56ylfQsufxtmebJr1FLfBLez7XlXHVzpOMsdQ/UqfuK+3zaWui50Kr0UClfVPhgrAVAaqZcp/kFBc4dKAXBG/bcBjUAVKwIZbjtsPGnuGb5TABHtTb1DlCfjbV+GU3HzSmvXFhh4rumWmiWJGpdZC44/AO5Tntdmu4hTq4iWyD0e3xtSsblXfhMoe+6oxbuwjkUIk9epYyxQErvB6ysR5CQJqKs+eLdFgL8HfqW2UpHyQ/DofE7ACKLu/3Ui3XRjvHAFkcYDrW61eMNq5pZ5k26TolLbuA1WsWr0IDyaZ0Uv8QXFUgcx0Y3+/KpfSaY20vgtNzBkspNYDH/EXXCwsqx+YwSIl8l7A27BlXNTHAgqnVzTOXI0kcarlGhqkb4WC1aXBDxk8AyVLi7wJq9o/VhV2zJzuzBJFgGMVlZl08RkM62oivaVRaK0zi4vW1YvUJeMijqcPa/F5TUYabSJnHTKaxcRpIOorzE/VYkO8TzCYGYpIwBbCvm87oTh+P3qRXDMm1XEVr2odrwpRTbPD8okWWVJXLFajckepoCMymC9TtWmqeOXbEpTttz5ujxtRs0Jx9K0EbC6D4EHkc9U8LD1d1VE5lVE8qoWE9FbSx7zpCowJT6ucRJJFud128g43L7o22SWlFXoLPEUxFCVUqVXRZksPHCZB51W+gt+xrhqXWTOV10/T4I+eBlSkbv3n0IvtNud2BkH/1xicc7b/NMRT4op6fDMROyrdrpR41DleBgmp6dXL1HyWRpbhqNFuq67rqtrmq6lrnth0bZB39z3u/s0e1lrVqV3l/ZUMzqv8DI3Xbpq4lpWbln0f55r1ir2ePq1qcMEPoU4EhzjzMKdRrDr2u7TDmyWqJxn8w2Xi9At0m+hCFrrcgMQ5TV4leR91Zw3ChZcTGcTezrL7czCfYWTdeAo7uh9dlZk42avm3Np0Il8ajPfTH1bUebwDH9m83NzACv09V3DCuFivHDfEoFVPBCCqlbAyr73H5Q7xPMAreTYP8qzyL2B79GH5EUp054g442LTUNTDWrMbJLGMU9H8npnPsVJstKai8yCrRsrLx2pQnEycvVV0D15VAuy5WPzu4tGlRvoFmxFbz/tNltZWNyPVF9EKbN6ZwilfBTDnF9kpEiK+hoV98/LaSfP8ZrwQJ2Dk1aUWeymoW3P5jM/BFUclDEB/m2dCAiVVzv7wX8Ohzmpmq9RHbkaHDnDp4yjPIyGUbVODRbhZrBNicD1PfknYGPqCu4FptJEvtuJ4c3Ke3QWosWdic22kUxmcidK+xJrMZVZmlparuuRgbGbMFdib5+7nd4O43QdzWNUtm/aKTjVpEXsMzoavcsyWkaVrGEAItQ3uKJl83FjnoMjz4ww0ZdENezxelHuvsYBn7cFEbRMn8TUlWVtycXS2fK4SM2917J2VZqLBj2ArbPGo8tAPfLymiPT+aX3y+3waRskHE8BRTQR4hYlYjPWULk/CPFXh2JM+gY5AM+kwDzqggRZJGi/UP2DzQuMIJmxsOv8CBgvZC2uVzmr1hSP0+NVPgG2w6UYjCdWzpSkSX69i4I83jQqhg1i2cSRx7sAvjOFQshAW8bvs5dEMBgYHT+u+bBLdOK99VV/dFCPknuqzSIHANxFLGLgbkI784TeuQS+c3sYrIjNcs/71mmTZI5qar7mskFZVgKdZzv2cSUvEmgtB3TyEiGqj37mV5po4ghc+6fHu6Qexr/93DA7sF/ccJ1yE2uHvAnNNe0EDKDO+uF2n2KtrsjFqM/iEpNSJUR9jIaTX98T2r49WhazQ/ft6zEWGHtrBUcYh9e7P9AkWsRegueSz3QX7DQYFWWimGHkZVlg/XxH8S2Bo4ncY/rJOExoqTWv4Vdn2ODoI8XF0PoabKT7JTjWELg40HAFn5ZGv6d5mBdAC68qiyADQ5JE9g9ZQZI4qA38hlhP/Tlzx1i9UrGaIaelDanY5vIzIQ6QVThYtX59AsQOl+db0F/Nb2wQ9AcoEWVX3pAav41OXiGPGL6vKv+6/9U0UnhdFnFptOXj3WkC4GhJlS0VTv9vHnivC1cg5XkSVDIzjhM7lw2iMjaFKl7cX4TYyc+sK1kAMaGzz4jwKNtISjWXXtDxHzkT9S0Nh2Kbgz6f+SrMpU8gRcX98GkMatIivzz6EtDoDEDSWjN7sh8EdOY70ssiwOcPGb/7Xlr/OGnv1Lh/FnOJDmUtNCEeHKP+YGM+uGwxMH0KTocioCF+VVIKqgWQbokSid2vMmh/hvIP2aSSap4O2v1cIXAN37hFr2QcccIAyDi0KSbVwPpiYyWf0wY8PtZdCG3U/ZNHTg+kftpiCavFmLolBkPxQsT+s1MRwIhqIkmu0UbztHO0kOMDgGHA0zHfDyXHzY/25/9bVEkd+DqZKEiIRkouDozrrR9tM8/kTvPDad0acKs/bHzKNiSJ1RUl/yjcxcV3uOlPUCfkoXxTlURbWqe0cV5Rsmm7p7Tbj6jM7sn/DSgpXKTMLmQoRChAGKZeFlZrL2joT5IphGJy/lBBlxWiXybWMthi3diPCGxNLhgkxYnbrxEtZY5xHm22DNCpFwzs/7IG46+TJm2xYrDFO2CF+6l31AyOq+fnv1gZPiLMzF5o1udYDDTHsVQy8EcfHnOPoH0nXqv0/5RQ1r0ohCDt8Aa+2CAouVSpeBBd9xtHXFWBWF+37amSwH9xpS5c7Kst69qTf+QceEcee9aKzb3Ll/UIWK7gDMc3Aafql69XfEfiYKRcbTrysrQvPNCJ+Jd3X7FuHro/erA2UilcCwf376d3vKjMvUrwDX+16RCv31J/uE6gEcxRYPBk8aS4W7nZ0+gcSpjKX2z6pyyZ4vs2uFi+4Irv+Uqe7AY8FF9lRVL35Q140lnPExpu3APs8puHsWGgQ76F9M56xAad7CIdX8T8q+DTWfd269qBCk6rugCZVBpuRTE+E/OVpvWRMLOoLQOlijtQGs93ZJi+wYi4jnM+YepvawVo+XDwh4MFQbQ1Ka0tl4zKxNq8nN+PEzJ49Q3DFgluFem7sy0uA8UZ+HxtIOVbnlOc345UlPTkF+PSABWv85p0B/bL/2lo4kFT4NRc3rbGeO4RZc/mWTfelczeP1VgWLid5AfaYE0O1VMHBrQ3fhfBFOQNhZ3a/UB7LJ46++rIa8J1xRGvmUjLqD8MMX0h3E53LcYzI9t/xjFFdfuw+R5PVHLjzMa+9/KD4NO+k7j1Xo5BiXnw4SgqJb4vCcCoEkEq3OQfV4FuH24THsgUCn82ouUu3V/yZmPaooNvztIFUQ7Yyfn1Xtwx291wjxPUBADf1/L9OW/fjii1rwJPZsOme0PtK96/Xmeu78W5TqiT+0Qrf3A+Vf7YJAczU47ciCTHbKP3e6GXO3UBU0Cn4YZrYYOzd0CYo1yroTMxud50xkZvxfeESNof3uxpKUqDwL8D3EnL2DcvF7n7u531G8GngNBwvd8V7bx9HHg3xGMsuDxCuQGTkf4Mir8heKM5PNaATiqE5SZi9XRPCDIiB5zGN+b3Y77NjH/ZU8ho2o0NMHjC5mfNrXEkyvgJuKQV7iwtyK75phNqHXk0w2NykFQuU7NT3GdV42J/WR9a+ZdPKzLpxDoJ4DAHopxEMtVa4qJtB2AOFoOK3WkB9iXZIz+SNrxxXxQQSW34AuLnUcWb+6CYFfF/KnUbBjWWUhJJ1nGFhk01YRjkxoqgbwuWfkEOjI8xYBzMCrGepLGRu1ytKUgkAkcVxlIasKV3FR4W/JBpv8IeShpceflopF3dOVIiRRsR5UOlxKDtHfJCmsI9Iu9cf/ck1ifCQIolx9OiSEdDgCmSIR33bjl8spoa90zePsDrTMeKqVhz3touJ1I310P5FCdPwd/FJz2tXs9HFgpdZkeU8BbCarR/8ZDrgZIrMkvjWh4tE1DRXiDDKWIzdn0IX8nTEVy0qLiJ3BijO1awufLztlqsEkt3dTdRg3IDCmQbWE+q1fH2iA5VqiN+MvjzdjhOeLd+HJLe0PR+OGvvN6g8i8DtOp2y6QpZVB8h02rwzg3xWtweF2S0MZqRfMlm+mmUqItF4HleooXOm7qbIeBH0Ik/W4NcHsWYUHNIYuYEfpq/aDXGlPX0VOmr9ltkSxF+cHbhHfOchcCQ7NKHSvV+BeNbCqXIn4W3bYEvGFBHreccb4QWrOJGRaqvxHZkf8R33XQoEAMm31yn4NH11KjkLia5/AVHQhfHprPdD9GVAVJwEzBJmggGVrlLuiuTB5oPVF7nbLLvJmLrHAstVvkpKf6bVPVil2NBFMpUxRwBDqHOKuNoS4tSO5vItdADhfpX/T6Ru3+76r1Gd8j/CqC6deGDBy9Mrxl2mtiUp6BRgW3Lbytqf4eyC+q7TUoHWQs9HsrSkYwEvuCPVN2EMj8ATLyRZkz5tdqKuE/K92cZor5LEudy8dEQTTnjOCnwnMf29RZq9YSLQcUboj/FqIJWe1qTiNR3N/hvjkpNmvKm1h7+FbFtobe3p4VtK0KhM3E8mC8Z2+J3PmvUtcge5vcTvIXLEw7HaikdikctD8zxhWew+b6c9jcph+GbHQbxW5bIQqlUPUr5VE974XFBs/IAOXIPEWgxcbTJhbP7YGbtgmjmPH0seOrI+wAkKcoEcjT1Ie9qkb6qKC7e/+EgfYoKpL3Pl08eVSkh9Lx6LJGmXXPU5xjaoJXZEHuh2u9R7aICQ7ik8NhwzCM4FZN5Ji2TvccSVQSKCqk+lfcK3PPHc4M+Tl1whxsRWQaHi5AEuASDDlVxzp6jEtb9rppUyIz+5rgyd6BexwVR4KaqA2Zp+H19YIn86lxxR248GQUQ5JoNB3X8WZqjqjYGrsS9GHDjotVXn/iE3fBUcYaRoIrX99+wCxPso/akdcWpEdCvk0zPg8aWTgy5cJgyE0v/okL6Oz8vJPgdwvVC5o0XbqS2vIiSjpRfOaqTM3Sh9ZWnSOHlHl6vRLUi+LrZ8yIVebXHB1Ax2CKDRhK3SZWlDpRZZYufB8R/kwLuy51ABR4BHxIXpmzuvrvR3dXP9bHK7nCXnK2wOKB5F18W4kg7GD0v0jWuHSaUjnzQdmK/MqX72xD1M6VCvT1W7qW89TGawwvpWChuz4twsjyPomTdfeHtcCgxl8eoPGghdaR5fQipxrcODSHg46Xws26iAW+PzvhTNDnCu5TNI24Flgq3T7Abfi/DnCZ7/rRKuBjCMHN5H+H35z6mQ+HU/aykhOMBf7NMjCftBuBf9yZy01+IwP0WLbCZGh/C7rR7CHZv7vHubvTNZD9qh38/REoaRooBPTcUdO91hIvsgk49soctw5h2C60LjpV5qP98p74SHSoMXsVG1bWY967vu7U4ssc6cvVtaUwtZe8iYxK3F6Wo8nNg3Pe8zc9iUSnwC98NjwBJn/0g5fCHqEQkENI6Lsmy05b3iLlg+PdvZEURE6kO+uT0sjvNqFBZq/kaRyys+WKChV9ICN4sjHbu/njq6AM5vFGEZ3UvhcWVbjG6vWHGL97XGM6k57HXS/W/ADN4277dj0NBlsDBMuMbPyBPaKSkADWUCpqWvxW4+U2K8W0A4R7iT7uLbqkXUcVPxZfYm5N4g7u7Ul090l5NeOjteUMX0T5IgkkLNDsahZtDvvmnjOJ7mvZ4BIbfcnHmAi526RM37jlVbDInbnm3MH6aD5ykMMv7Fd1qgAtSebVUu1e+3fJrSqsVvt8F/p8gg+NuhSFu0lOLcA8SGk+5CXEIaIhvvOh70OVH6gaPVxc62QB2oD1xPcGVCHzOERvlef5lSsjyi23e72OsnKiSXZaTzyJvg4GLLM6j1LGng+qc2WGUx2uARTcYBaGM/QRX+55ELEusYQcpp1OaLV79duLtT1HBA3FuJr87Uw7fJ4aRYFhVlXPL5o6WB9Wm7ocaNfC0mzLOtVDepaQY78gieyHj4T63Zoq/xvV62MP6l9X0/yABIscVDzPvJt3fZlB9cpO41tPeRBlHD/A1cYipwO2W9EPlRzgEiTwv7z9I84KXpOTPfJs1/O7VzflJnzJbwznmu7ZcucbSt01zPlEmc9N2DFcWonaBbsRynRMTGwhQUeIeIwCKx5v/5BzeSeXUNJ88koPgz/m9HgIrRb1cLTr+TF2TgYJpRQ+6tbzWwHoj6HqBmsoHf/Pfsvm/JO0iXAED9ySoTDDhj3iaMzgpgFWuxoxgNpdwtpdBp1S6g6Bhr7jrD2kw/fz3cjV/nOySb0j9G3LB9HWQwvbu613Pw5pa6VXfixSll4IbP3Fx2FBYCkT3X0ZRTdv9wsyp9T1gatf3wqBq8Kbqwe8aDucAmQ2WNjBDH9MD/IB/rcX57yEAYWvhWoS4XcuOHHh5Lv2wwy/t+kIUCF0q3Hy+K4XjsSxB3fzltPC/QgBWt4mANrZWCBvQWC6tWUAcPoHfGjp1lJRQU4KCaQtd3pHXvLb+4YLYP0K+uuVNIqVJcSI1666D7Zc/N9g1vq/XsbWUc+bnFT8U/z4m/esUAqo+r5P0MSdz31lGruYCaRHYytF5ro5e9PwSRP8XJvALmVEBCPRYxZbhv22+6UQJYtZt4f5XGPq/THaalM2O4EFfb5p1WWZVJXaTPrRr9Y0j+X+XFNN3UiPSkVPT0H8/s/+j/9H/1/T/AEcBMg61VtgyAAAAAElFTkSuQmCC">
            <a:hlinkClick r:id="rId3"/>
          </p:cNvPr>
          <p:cNvSpPr>
            <a:spLocks noChangeAspect="1" noChangeArrowheads="1"/>
          </p:cNvSpPr>
          <p:nvPr/>
        </p:nvSpPr>
        <p:spPr bwMode="auto">
          <a:xfrm>
            <a:off x="53975" y="-1790700"/>
            <a:ext cx="3810000" cy="37433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222" name="AutoShape 6" descr="data:image/png;base64,iVBORw0KGgoAAAANSUhEUgAAAOMAAADeCAMAAAD4tEcNAAAAk1BMVEX///8AAAD8/Pz4+Pjz8/Oenp69vb25ubnGxsbt7e2wsLDy8vLp6enc3Ny2trb39/eampri4uKOjo7T09PDw8OUlJSnp6fNzc18fHyrq6uJiYmQkJCCgoLS0tJzc3OdnZ1bW1tmZmZVVVVMTEx2dnZkZGRAQEBPT083NzcuLi4hISE2NjYgICApKSk+Pj4XFxcQEBCYOrVrAAAgAElEQVR4nO19h5biutKuZHDENs4JYxzA5PD+T3erSjKYBnp69p69z/nXPTVrTXeDg0KFr4Ikxv5H/6P/0YPsVMvjomm73e58vp3P+7YpPCsKzf90w/4E+ZrX7DnfbcpVHqWh49vmzLRtJ0yj3Ms2O/gqU43/s111korzbZmn3/fATJOy47vS8v+ldv0pCuOOt1409G7qpJZXNtvd/nTjSKe+bcogiZzpcEUab3m/SP9TDf5NsvOW17mcFV8vatEtflIttcFfboGWHPlAl0yNhouTlvfJfz3j+jF0IRS/Js0VO5GkRg59K+nDaccL+iW88vUEfjo99fRQ5Q597sRnHv8Xs61f8HNO0+CoW86Pbc35WXyV7OU1ViV/yVT5S8J5m1sxdLRNqJ9z68K9/87ZtA48mcHPub7GmdHoQy6nJBOzxGadvLqIh/uyTvSnpAltXAWfkZ8OifIvNfyn5FS8xO7MrU6ImeBXW87a/ScXP+d1M9x4TYZnbDgv8riHWcWhshe8cv6dxv+I9OPBpZ/QwVo3mXOSXViLKZpyC/6fhzDBnqtpMfSmxxFR0opPhodMTmJqbTA5nYUfR/0u+lf78Zli3uCAh9A23s3po0ZMY8RhRibLTEztud9m5booiqzMqnrQq42cLO141zQGfl4tGfXX+7e784ZiXkK/lIQafBWfKYIlLdGLzUILzbfCZYaaWu15Xy1gGEafe+JGlEhlwYP5P92Hb2lS8gU0xC44t+bMP0vZ2sZMWYKmrOPoYQYmdpgauqu5eqIZhmM/em1HMWpgd/hb5Ud4kAn9znz6s/zXOvRKAQ/g/yU0UIhSbdOPFiehTmT3ZkZSNP3+eqmbsvC81SpJ1KDINiC7hzrI05m4zLYqvvUA0lr8KKUwxccg16s8Zv8ZsngJmmGJkKUVn9CPCBRKIg26VR6BExPX+WAH7NQqANuUrhgcW73Aw7L71wscrCMCvJi01r9Nzq0GpenjbHBu0Ed6b2tr0IkEQv2k5l0czX7wqMkyqW+1SuOi6GCFpBpydttwalr8AnM5r27hP9ORz83aoAU0G5IYhdM0mTjoyZwa2vAmf7VupskU10jTEJwsf/rlO7e6NWJ49O6mhn5y4br4quItvMU/15OvD/wnKeGIxEDTCD1BOhG0qIcsZyb70+Kpf3MHPnf2gM1zNlsDQL00JLL0pWGMlE+yOxGKm6Karu+fg1WqoPfuv8iw5mEHDcn5ALRnNzb3eI/oTXGPB/UxQ9C3BlgZ+ga/r7lwnUTnfNnHZM8vlXuHp4renRMC6w2/IyCGI4KGsjnY/3DfJCU4e/4J3ysajUhzg1o0rEdgeqaD8p+gJyJNny9+zvmNfmqDRbzxYnHm6v35itW3+GAwHjHyw8SteeHFV5SOULot/yzNd/0E2RThqQBiKqhCnLqEb5aP63AIBGud5YRIl8MkX0STHI5AD3+Z7vePe5kdXFUBAHi752vB+RvSuOvbP+6SRNhg+8TptQf8D/QOvHVecG/AI9oFeHMK0+vJW0Rvqpx++PwIT4B+7ocn1vjD+GLprRs+Fnu5Gz4CSV7ihS77RylDZ0mVTDqtUdM00JTZ+q4OZsVg4SLei4+OYiKln+XwLQxMfX9kKdjU4Bf5QaQLg5Pua7hjUtwBwEwYT+VSsX+OzOsG3gR2WrxE4yu+t8mEaPdr7EKVOl/h0qlIBTdK3gwBuQ9PQNoJnii48FV0nhXDt06HAzitrxIyUczAR0Twj6meEOcjwvcIbjmS8Z9WQw8HIxDU4mcnsQG0Dbg2kmDI4B3gtQdjUqtxjkLxLTZ/0zGB58J9M8cX71Qtb9o49dMSlXQ4GtQ/Sha2IuCd5mxpomriycXApXbJJRSZcGE91EEJwtQprFCHPsIsLcphSAx+3vG24Vx0im9kx2WQBL5HqU7ukQXgihpf8Y/4XOVtDkqVRMuFbk3OyGPpfUKEPyQkcS0kyOGDruxBpnbp0Gi4yIB+1sSjMba2PUt9ZXMRDBH4VMhlgt2f1nzAchHNfLv5811st9gCMWmRBi1dgTLtdkKR+yrOSj8EOYaQBh/kBiVyMIcW6Q24T8x2h/prPugVX+AFgDT4fy38ZqXu5yj9g1rbcpT44Pqnu3guieXEc61bj623BkBZCgGNbks5lRfxxUY0mHpyGKJVueRgS3RaKKbBuwZAQAonF7O04GviaOcGYzDZtaTDFASCAWqnP+o8K8hQ6NYL3Xfla9Cmu1p8GQ3QE60DBjwMll5ld4bQVEitIorFnDnippDMn3IPA4QYZHZYJNBEITEczpqNXNuW7akxfNvFkUj5HwzEUswJEFt7I6VO06bfVVsRlUL9MxVGX0ylEB7/EcHYSp1CccmubQ80MJFT8sWjwz7cbx/uUT283za94XfgCf/GT+LPCQquz0fA6u+Rid1psJ8h6v8Mh7TeCUYRLa+E/VaIewCm3nph4Th3plJiufQkFUUxfScMUwPGpTyDQ50qODBMDVlRDcMgrr1IjabSM9agEYD906HPRwUE3/gzXZzhFHQ0Vf6Fza41jvuKviI9Tp0RAljRoDuY4cDezg93XmOfnGUn2UWozAzol1TLnpxIiwvHdMBVEbYhHhi04Nc5DP8fSQOZOFbSnAOoxKFVBW+a7dBF+ELoBjkBHkV4Ar554yi/pQKhqDEYxSP1UZFYw+CHSiCf+XWB4yr0KzAy8Ib5J9hVwd710h9ak/Hod9Qhl8N8Db5iLRThUep35wzq8neC+XhtJ6E+MCT+nwk07lBPqxO9KevQMu2sKNIpB2YCl/3taLqCXAiGj+C1iUxjolKll/vswAdLPBXspd+GG5Mnxe7oXlXvjufrvr/s+sP5eqmzlf4llBUBd+InM+JvX4A81tH/OwmELBQCAJFdHvlOgiJh/m3tekhELJGMwQmson+3eYyU6MAqqjR3C+X5lVOj3N66LDGcZ79vFuqr6sy3xVNYK+FFlIuB24+drYYf7B2NrUMgZ4gR9OiF858Exj5TWyDnNL6ClvoIrLF8FvLqbryZsCWcpGQgrTp13rfJcj8qLte1fo9G2YtNRROWjyPnK0JM/IhPIhW4Gb48XVFC/06KK2tQBrFX69Tn1wmotudZUu56kyU1WK2ON8PEmt757D3JikKd1daJ62rOWFrT4LZ7yh/njsIHEMWIbXEATzyc4l03QPfVUXxloNC6N/aXKTkinKKJA/0NXXT51znR7tMWcowGSClU8nPnDpMTJTa1V3hXfcp4GvKJvz8+YjjMTHbHXBk9FT1pSYoMjoGuFgDwDONancV7KYAdPC7+TUo5Kk9h3jPU6yv+GuHseC1+cc/3z5abk2wvIoDGhhvxj5IgOnA/qMJgxmJseOS5AyPMPF7d48Tx8Fh6BSlYC70YTvO387BFjZck6HShD/MXQ1kmTJoh3aUJPyugEN6AYOAjIf/3UGF+T476R+hbgZaVAq6rAK0cehwmC+esBTsT4NNBICbD4ByGYM2kGUSuEIAC70JXmjrZeWTIyshNShKXv+g0g2E0h1xGfcK2Y0tS/iUmD/Z+MYePJbsk3KMpTMsII/iDCwX/mdpcDpJscwgaDH9pHDZppWGdFPexkv2OBt2N77V4n5GW62JUtpF8ZQST8FfCH02BgpCRTVBBc2nUMvuBzgYimC0dJm9oobsl1l3AMA0vt2akptFbFD1VWE1MslYR4jMKOeM9j1irmeMLR+9Db02MMbJrJ8MnCWjCcJzA/CGheLWoRXc+zCDCZuyiyQsjP3XPly6LKpGRVmqdEqLypflzDEXorBkq6awgLW9ScxD3CQ7rPcR9FEjJ5UhJnTo77093/4zGhUaM7sJk5+A27+FZav27XfShiTG1xSsx4GjTw+eiwfr03S0yhm0XiVEdZqyjGY3Zmfq9wjkFnvfYgGq1bghHAqv5aQZfG8MEKtlNivTiKcFsCHMckx4EFpbtgUmAGe1/NxsCN/sCEuvo9E6FTKAAzD8g/YpqUPya5jvmitCzK9LO2FcX5mOWgatstNyds/mmIklEgYOBZNERL7qTfZbxx3Qc/RfeJgw4MqlCqIuGBRTfCv7+vQj6OhtyL8BAq4Gpjjd6NI1X8nyDJuVfYWfiN1DoNPOpw9TeVlTfLFTAurIuAH5EcZMyG4MDCKo9UBoKs56fKAZzsnvAjhteu8TUa0ddnaDirxZYfQjfpL8FBVDfVbKPOGYdjfBWxDpSGkzvOL6hrvH/EjnJoNtAhzTIl5iRMhPrU+YwVPUSI0PQjb1h3TEAWVel/hp6c8DbaniHkIgGcnkltZ46ad5ha6vFb/QRBkWT3jiq1AX1oLrAoIHzDYyBLx8lYURIN82WKjKYqCriMMyanf9ERuYk+F72aOFSqGf32W9Cnd5o4+FCPbPlsg3No6zrB1RWwDpcryNGql9IFAOJNG/8ZLbHpN6jGO0lJAiumNTZIGuFypB0O4D0qdbPJGSCQxGODO8unlJdmnkbtJBBs9h9vbPOH+AD1EZ4+mkXUe/VhwlbNtBFC/TNyLwCT+D8hSKgRB/1aOTCCsbcEMOIWt1XX5/7C3ooUBXVlfBS17JbzVYbZ5YfNz0sIza7+mn4/JaSrkPzg4/dI7+lwyBvhqC8ZKTpgKIALGAW1UCJNPO/EKq/M6EY1Nyg6IB7laVb4zzQg/CVpRwHjBr+0JdEJ0m0v8OgUYx6ZvJwGwEf4hxJ224/RGZfV0XMUhU+K98a0J9SR4KZuczFVziSXRr+9uIcMOTtGDkThCwOs17Y+R1hALEUQ7YFFhcZ7u3oBeC9Ah8J47kcjRt21wezPP+bhXzCf8I4jU8afCrHd9O8vXxrUfgK1BElgk4/CdRVK9SI4jUVoQnhzz3iXxFGk2Px29gDJ2hbZn+v7tTJJA8dYbRVmxzHmxi19yKuwDB7GAa08zNAW/8HuBXzMTLSiGYjEJy62I3rnxz5h/YlrbKv7OpvVwqZVFUQAIfukJu2yKmn70yQ1sMFgkUzQAWbX5ur3kXsQCoD2FFkoJxYZADvTHgk6xxhF9WRSUr/TF1bqqrbeg4NBlvMEvKPz+/cQ1Napl6HURfcUzX3fPVnQoRz4Blepz9zt9kCiwodF9N7CToF3e0hfvXfC5A9CBts8Wl7dVgjOnL4GvTPKRPY4AhPoLWtTBnB9Be/Mlt7DXSKwzwdlAc4VQjwFenZOnyoJppRkdANWhIDX/0jZRaaBq+PYfZgkHUKVD0JAaa3eB/nBam+vAKGE/zktkP17EcyTsLxUw4OihxpzQE28kQB1dWbK3IoTOz5ymA2PHv65wvZQhQXOXfRSWHPjr6LVU9iEQH1DWalkN/jr98b53PKYpr1Gk1jiW6NwXd0N0X7DBGAF46NqCs9OUzp/2wHqfEVcg/2A8BrMBk8a6IlWInBLOuoFJ0dukkBjsn5VxOJQF7YjQLGUTxV1qql0jurBDw8o6CmNliX2z5i1vWdwZj90FDO3rNBkUToklK2CsfduQf+xjp+JrLqKdXv8dJAJ6tYffO2i8ZkdU0Ht24omVIjsjkvh6hKQsVVWNUwDyhONgfl9yFSfcjj6FtUrtihbpXHDxbVRT60yI6tcNoSmWjRR12UaBWnYw+z4GfoFM2+mUi8UviICigXYU2RT8PbPe0p3JcIzVHfAMPMr8in9ftWzpNlqK28oByCI2FcDFDCjmJ14bmhHn/r9MXcKSYiyQHKU1iQ9bi0rhdyUqHJw4FQMpCiRv/6nDtVOUnzXITJ+pG6jsfWUTDxZibCgZeD034sPtjxdmU5zHSDhY9Q13eEsMSLZTRbaBs/vnyXWsuPqPWCdpg4IS/1KAZRSs8KY317wWqL6huwg3bm1rA8Qy4TvthySFLZAHSaCXPJUKCnZ91Okg2332H9tWc1p1sHkMxdsLnisiWCl0bRsZzhpEb99x7m4t4dp1CG8tDm0cf6zl9ZLp0lCmoeP8Etr2ApShtPKwR0ON/YMzmdCHQ8YgevxDQM4BDxTfddMydtmHNcOFCxCN5bsRloDt9d8kV9qlrvl2EmAcyMeCFCkCXiV2PgVY3ze0EAyuBNmGpw7LT3+J04ASsNkV9jESB0eO0FrYyAz1qB8QjfbRfI0ATdvjeOk7OTtu624qmdY/zRhlFeg9TvmrPq7j/LzUBaClPuDNU8wunrCalHu6Fyj2rbGg0ukjaT5vIdhRfiVnwQiCQxffMcfatJp+5J/nEth8k75v8qBr+85OU+1bKGFXYe0NIWXNXT1Yeky35xLxOJbDeZDm6qANA9rwnKXQS4Id/AJoUpkqAGGJ63T8t0popgG/iH83E5pqQpabdcanDi+JZ/YooR1evM8Eq+sA2f+RvO90d+PfeV+7M61NBBf2KoYGIFqeE063ddMaSORC1d52CQrnUo/Gqf3z0LFd5ZGhuHBQhxYn5LRpw41Rj7CiJ+VLRWtPVOhYG/rtysqwhq8l5VuftTb9o7iJ8ovV9FOG1l4incwszwMG5OWIpxfheiAzF1hAijz0RPEqWMz8odDBHzMkuWK3xv4u+UbFZFTEvlTrtTd62aPe+bWlN+llBL8gGrVjDiWjv+Tt+jKjRPOJHQsw3KYdiAdc/fZSS7FAEN+kvgZUZoWV3Qhbhkcy8LYvA/kocZPwP0qRKn+Gn0Xdt71bYB82xyH7Thnpf8yNzJD12Ws8RYHoWtSDQnxFMqLa9jOJk4FjEALhqN+DwO890JeZDXbL0iF7JDLjpj3/yCJhMDNdihjnS1EzC7a/qhiuUnpPJ1AW6pwZlV9Kcmu9gsZz/k1Tnpb5cfQxf6Z4gqQhMr1/n1UY7IlJsMzYBetFn3WpxkZSJWzLGmaSYMh9QnGk7mtkMXy5fyp6lK+xHCfSAPZn+lckcD1XrAVquTH2eaJlgCi3gE76NqX6oJ3oRsKxRogW3dLFks9JgbM+t1RWEdsQrnf4EymaBStx7ZTbukpAkxNKOl7RYmlX+3wsm3OIC7NZdhLU/5sXu97cESooShDDmEATituWArvjtvUfPCH2kzhNsm1yGTOyYuOZjqMffU+knM6zsSbc9MYCntXGEdexGyJ831synN4716G/LEMfvxPIYYkCjVZUfBfkJqpXDdr7wNKRWSiE7sZSzKZLuvU5B2LKxFZ6t7rfTDnYHnkqOlDTF6hIpjTGjzsTPwua0Bb26lxF/eb4RJgE+NYtZsSMmFOJsmqlCHV+QYcVGcnkXEw+UckyDeVy8y80SNBQyMJqpKvhB6Uzj9xrA+2HgCKR5G139Fs25/q+2sXAnNkLBXKPeZHUqCZ3ZAKUsCI1hHQe7A7CinzGiA1Spwl6+8Zv5XGHCDuRWLfuBRh8csK+NmLEDiK6cV0bDnZdQX93L/XVPf++H2yVIRpfTdrTWojy+86r1N3CAtqV+2FWHtkftJoaPE4QTRQrYvmBVQ20R4iMC0YygTj1c3AYyNQG/5Fe9TM3h6ADevFym71ao/5uwNdbYH5is68jxxcT2jOvvKqxpf5eV7IZ3xIVEbsAFXC0pHN9Rg5GvxpKXQoQ+KGlDOVOwPWFwbjdJ09RiMtMawDrLZZMG/OI29vxDFVCAnrZq8AxlR6nY+DOBpvU2zClqa21/tY7Pf59+v/lNW5DFWo351ow67weBFwgusZ8gPeDzoMDbiA0tkHyBWEzHfFCVTzPniMvBsLZeQ4WrT+F1FlrXyLqggEtUr1phXdO0vL5pyzTCST7F2nxZ+toYP4hPuHp8rI7BlnkXFLfx2ZPYzmL7Z7GbgotITHyqjXomTjo7IYzSeXSqla+OeYurKLT5ptzdL+hVNCXK8qw4D3VuDctdmX/ronC23ND55Mo3KaQkpNf1jGxV2kWVcX+Ac8PdUOmbPCYNylM5DUcTl+g7nr3n3lXKJ6NFYkByxRfD1AuYbwicNL4kX8PK2ZHr4Ra+mB9TW7cutggyZTSP0qo4C/tEoZlxGLOAHlK9qybZj6waSZlBvHLDP1mggq1F/AQnhOv4pQrw3mcxKgCoN/OqT+SZDZ0ezvikAlHVWONuU4OclxrN6oaLPUhda/U1ARjCxRvhqNjIM7aiRUUlrakDneSoYtNHdagz+Ev6ioDr6kBOBJ+EOQGd8uvcS4AiFnsm7tjb8kJ9fIyDqtFpgjiQ7pOyIhcS58TyP4Nvna5UHyIdp8IoP7jKOgn8eCctI/c2OoIFPLN9bp4o9sX2Tsob+9oGfTyMMNFId5L5sA7EU4FVmPL/HoQ94V4PQdrvXxSUJS/31BLw7s4nAeEAfi+ecL3jPvtNX5Ar43Rv1StkBLyadHr8PZpAYVvSww7PSAaNxJmOAC6VGM2+P1JcIAy6xgsWoX/zGqctcVbQzZI135F+rSFbrYnMtilpr61u81pNNxt2ueuQV8yJXExAsxWlU4LTeZq9qa6sWC2OyJpPtjMRlXNINoG4rV0w9Kx0K9yBQWVQCDEoac/p+0DPmmr+uPYQBcBPAHyFLE6aG5m79bPsM1ddNUOh+ZDGl8dOMmW1106whSL5ANabhMCpqGHP09l/B0ipA475RhjYP1IzaA/Nbih7AE/cPhnbOaBT6lup5cjF+euJgluppHO70xv1EIG8GzpIlyZT5SxMEdPhuFifapmnqzQYL2+rjOubNmW82rWY5M2kN12fAKzN1CVYwTmarpX0MnRcP2p5Pu3tdwuWh2/fkvgtrolVy8SRbaGOko2XQHZ9VbcUBCwllNxf79OSDRIbfB+BUlsH8MS1n8aRJtADg7KDRUxfsxtrjrWsVhq8mYexF8cpQNY2n6sSmmaz2LrN1pmobqzLc+S1j0flNjQO4tLquaZEB/SkfSgnkv7rIfIG/A6VCvBvFqEvvDVTZCq+oMbd4kVpb2Yteyns/4OyBdFbmbEFcVDQrQPhqNBGddEHNqmsj0sI0TZeREaXLNDUMI42MQgW/125QitcaA/QauitgdJ+lF2ZYb4pI57OZac6iAwZZXGEI4ka2c+B6Dsahpt42CFEHAtnJIjEgjN3ztVO6dShi33xf9+L4kZczv6x9G4x4T6ttUYWwhQ/dPW6SpPVWZaZVmVst8nWReJnnlQ0690rhnk5ZLmpTwAFU3cSqvb6MV57nVU9owzCVqOS8sWosyKePUrEJ36Pagk+YWFA6PTLnoVvAHnfEzfFYrWqcj6rw3ix7GNPEYmoRK6p9u4LGqDdtubLCTInAAsRKkW22IXRQbVSrSqIqsYpMLystKmoWgsjs2voInJD5+23LijqLXSvjmZeo1vJ5WRz4RtcAP5kpj4aG/dPiIMD9HeenEEd5FO8AgCf+MFpmHu6f8s2O3wcCwar/zQJgl1mbaeG0MxZWTNXT09pX2RX4XlXcXg9iNdLgnxHpSZJYlqbpVqTXigfgw4YpObpzawYeQaiyvnC2jnbVRVVh+wwFdiNzf2c42n3vzpVVhOhM55vrk/Hgw3KEtHzoFhVmlx2Hi8yOlpU6bNps4nfOusbSvNH33C+cAHFUrANAhRap88XW2aqaoYeRYSwN1whnvpOmUZhGi0wDhydDp1e3ORaYTwrf61ljuPWSygqj6NkTvQsMNLceYMaRq+HlXrcHxmMBrZ5fULnc3WQFxZRGTV+waHCaJkP3iTCyIfNXxlvM7/hG6vnolugJ0122SrHNLPEXm7RRdZjAyFIi18KtInTNmkVa4mbFarVwMfoNOvBmhYsJTxK/87kN2DhDoJdHzw7O8IcDyr8Y0C6Fq4xhMKyC5aJGYGwgzR7NIy0ldpn6XPgxjEOeICaO2mJls/e7D+ShFkW44sKNmOZC69xgr6tRUFhqkmlaouf6cg58yuarXJ1Bm5LcrSsrrgqmLs3cX2b7auKnuZPkeWLNRTZiFT3HQwALFVV9oCicJdGe84x6AaTqcr1BSn4SkV9TTc9UJLVGzxyVnsUas130fkzlDchCihIjSjhfuuC3pIF5qa10aySLyl+oCzAUTmS4bI4Orh1ayMPhFKxHFriLqrDAlXdT3qzLLKoWnjptckbLcWxARU99hItKdRPaZsGeELf/EJ9wC1eRlSg0Vg04IsVAR+ZwB9fArx/QQBl5uuCNOaeVbqGK/pA1bKIbhp0TzeO9WmYwinxTFu4iKaEzkcLmWsrmacgcJzSZ7jDw+cOoCAq/sECAUHHUG09Ps6hdgwahRESu6MwdS7+PMkgywMaGwR9lJfwePEQKoIFcFMMcayXo2QktrvJZ+94Otj7Tuo0wtx/ShnoJsOFwMYpNV6WxxdP0VviLZOWC7deixCbsnBgsdQAhOBPLMHTNAP6+qEZQYH3zra7iBrg23dQyj+GBRZmNWVGx2CzrKxO+YeZoqcNok7DZHuPg6CRZ6qOPLkhpjQ84gzo+vl+nvZ+JFUDMDIMPQaUowPR8zZJj2UUqL4uAr49xEySRZll5nIezSW7bDrM0xfJNyzI0GGlLyzIAepSULG02uTZaop2LipbLsHOianY9fonkLAwdfiinopgGx2L3zmPqXRPFLKEOGKB4+pGfMjL718fvyod9B1IMUeshuywmFzO3XAyVltVSbQDQGKZjqY6jFCD0ztx2rFBJJ0vdsLwi09alBuh4f0Y5qHcFNNEALIu9Sfh5ZTyF9K8L1JQeZdk/FKig6efRiWPy+Y5AkxVb3DeKGy2pyEe/X0bOxodFFJl3oFq6M1MWRZym22vHTC8LQBehD6KYRTBnTpwn6pAN0sCKeIVbFMy/giRj3dZe5f2mMFK5JtG9VM98Fa3Ue6NGfbRG486pggqX8xXMuq8kTmBgxNcKG5UXOs1j8nBFjOsTuR94dedeccnXvGF+HMdJ6t3gr6QMrCTVliwgDWd6y7lNBdSlmgNKNwyr0gKFOTA8MeZmNlMnieBNnL9fWDSMrz97ioPzR5T+PlEF9nGAsdBZTxQV8Nd0++NGuZ3qy/pHSfPeoCX2jgZ+pOeHBnmfkZckiyjS1SRG9goArsc1bZmn54C9tdzycfdnH7TZBi104QfZZq2ZvIwwJXQAAB/SSURBVDm+fUu3nKPrMW/8Jwg9G6HMexbgAH0cvBHgVZWLzVqe+6gUuOOtK29UcZxRn723HdEaGKyZMQVG2FSZEc1xa5zQm2mBYS0UATQD5uQLKtUQZHtqvoZn2rUYOtAj6vraG/O+/9DHCiCCG9NOHh9qcO59tMBeDPMBnn+COfp0BzrnNpY2DR13Ys2r8LOxj+x9+HaRa1deCuffSDELgdhJUz2rdEUHcUWKaQNqxJ3orHi1sHJDTZI1ZQ5BrWLs9mhmThlE5mLzvnBb7tNG5p96Mn/xE+5KBdD3nVf1GNSLQZm7+UvNx+RI5nAHtwBrTHHu3xdHVVG55RIZTQBce+wMjVBLsBvQiTRexLhQOXazEJAejOscIwS470aGumYHLqSNSBpwjRroWr4rP6hv9Kj1oTPsS9HxXPaRWG1ZIovKPhaiVMtBtYi247l0m9RRN2FWBlZua7nFeyx39JtGZoihD0avOT1ns7hJXGhxbLm+GWFqD7xEvd62Jta+Kb5uVJYHk79sug5nGxRWxYp9EwUH60PNp8N3gpFE8qp5Qs+4/JVsB9rCaPGIIkcl04n7sfQTM89PjkVIEenaB6R7Ol+6bvchscRnRSHjIiWONfSYT1Zbs0iiBFSrr+rQr7pkkep6jkrpbkA5WpYUamn4m02XwjyGa7YAfZPOUu6+h/5yzbJqSgf4Ms5LYJUCiDQiNhjt7G4TGZZbRhRIxaRVA1juljuGpS7KTY+7c1KkdB0ya5je11wGkHJiVSwNqodBhMw686pJe71UPTVe4HkkywIsumLa9iJcAtCa+3aaa63hFV51KfkSrlDTecmqrlB8PoKjI8r2nRoHWQscJ8rF+HnIkSnqDTX5FFdecpXnGoxGOWByZzNs7sOXlJjb8ifCb3AZApt8E9OZ1UqViBKBKQilFgbnG6+X62StpYY2m7CZ292iyE2MVRE6aTa1EkeNk9jSt7naGNeEo07ikRNPzPJYF7f4Y50tEsAdB1GCyUGP4AcmRQN63PMKeiPWYIHfMbQY/EdTaKqtzoIcl6hd6qpcgZHGHX3pESC8Jpc4722lQlpPFytOSQ8fK3LjxNjzQF2X0bq0In3WltHGqlm+q80kd1Jfc+x86WOAzrCC0uioS4simgehLYb2m03yCkT4Bvka0MDsiOVjuPs3roWD+U+ldjEwUiWJUCyOCqBYTHE+r5QkixllTJGJAX/H3pDezWOPr+ApEyNjflqnTrdTAzVWZ1q06Cotvnim3y9cjGhMzGhZheoiXude4+XWJqop/WvPLAdGSSNGqt+8RZF6Ej19SsbO0X40dDmWDsWUQhS1CRVw1WO9NqUC+G3CcGU7DEU5TuUK1Irov7C1RSsg/SvlrZInPKgVloKTF9p+Y/fHxFQBFYD33jeBHS77wPQdrCcwVnOX75erIJsaTgQuZrqlffeNaahZTC4Jemc7fL7Sqdmg3CjYXdJ0bPmjci8vWEyi7GA85249sY87UBMNgB00FfMHgHAa+bIrBkj2Fe4cb7wzkN6GGQltuuUxLc1ZsLZ5l+RgINy+U4zw0u2bXF8uSz9hTqju3bACfjbjVImspnC53P1wFsbUFf5WsTFt05xxzsoF1TfITRUAtgn5we4XKsDxe7fud15Mtjdw5z/ePa+NCPFx6pB6vmO4d/NYBoCdRD3CLIoSYG6bb+PcaHBbv56vQt/bJbGb+Erim6GbVlHkLE0rCfS9661XHCw02kwfAQPO4/vqDrIb5tJa59Ld22EewNMMMRH4+sZgnQia83FKHPyXDbWbf02iE1Eft/6Q7XlP55yF2R6Mj8P9PIQWZkt+Tpxiww2e2sszzBU8YLN0i3yVzo28KvIya0MOoMfVQFtFG4yF8blH2/Nz/iG9KAnzPVy0eKC+Ukus9TrZ+CFulHkeJ/BiMCSkgNCGnr/OksATYE39a7/+WAeVe6xsOxCBokoTOwodF5xkdRUkMENe5UZ5VQVe7uhWnt82bmzkeuFpVcurstUaNYFrcJL2bIHmJ/2+j1qMO/DUjMpp56HmrWVCAI0DVRp5PGKbalwL5pYsl06yz5oXWaf1wB9Lmwba8qav+Mw/r5m6dBZMAd/KWlnqKdT1bb2tCy9WU133fcdP47Kou7pya3D3uzKJa/XilXaI4kCh/oR/u1rUTyOpVp17q6ahTlu5Qq8dEGYQFL5iySP1FW7ZUlRT7NwvSySVqLzR+8ZFBm+pbm484Aoi7CCdxszO+S5ZLgo3KRZdwHJwozKtLWI1srNM7bZaaSRav96B8IBzwoumMjEXYYnjLPgv9xd4nQtKHGgb5iIWtTCcnT1SmFOUTlKW64CWf4QCkjqe4AFCc7/a4KxLa0BQSQMuchWB+bAjXltxue4rLGLn3bpPtSoo+W0f8GsDbFXyDb/hIievid1zXYMzZUSEGLXkB32UemMMrQubTKTIIyOQ7f2n68VykKylkJ7NFTy3AWmrOj6hgOr7LTL9LAMG45oZgO5R8jkL09s6D4wsazIvyRxn7mmJ03ixpWqR21odK7IsWJex6hV6l14ynBfgQWyz630KNjzIplgIbnf/HArd6ExsGqp90Z8AeaBH7Yw1Mr0jAqm9dNQCWr3z/YIT41oeOELHAuwkltL4Ed+oYQxsZzgbryrAF3ZU9dzHmlXWDevBSqngVfdVZ8WJyy9x4jBFERseLjj/PqUL16D+nVEzhZjlFTEa5uCopeGNTcd1HaULPss64QV6kFh3WfBDGSlstJ7620WF9HVWwf1LrWcJM1WfKTlggKLQZg5An2q/67d9u2IzL2yAo0qtc5yjVS4835mvsgpHgqw+CQnGMn61Qp0yGdsMF+lI70rD+A6I3Uwg3bAhzHYnbU3lgrM9Ciom0cUmOCyTaote/2JUnqnhC+jjqdTBBmh6yVKVH1UvyW0V4W/ebOcxpjYjn0K5Du+gKek66buwyLceWFaaBkq3Jyr/5Rk6nN2HnYda1ayLEnGDVmOlBlp0cN6eanjMvVyYW4IDjFVl8tiR+2o7HKn4ezXQFDuQRx4ECrjTKczlZn9TbU+zySn3iyzWUKKt0KdwWmEpuMOxeqvDUi29m3wTlqqj/ftVH1M0hZ5QjRt5ah8C6yzB+lzE5G068jrkqMgx2YkYu4wyCadXbNljf7+VUgXjV/BdcZkAclnUbOL2NwtQjViWAA6l/xx8tmxcNz63XbXI1OIkTJODXbOPKr8fZPbxbWxYT6/wjW+m8YZyrjcHd7W/ZUzHWPHTLZsQFRJjtM3aDs2wsBRd7Kvd4Od8z6yY7aiu3AhBHhOwUpNFt/dUNUnNylkWVuR7S00+wMkj6K/m8WMdGY5dlI3XiQQuxQrn15jvf7F/Cnli/Bo7bNjCiAgBKpilCT+Au2w/l/Gr3n2/cIO8MFoa4FsX4oGL2NfF/XblMJ5GVrd87YYqM3H3CwDWC62JbqUz1+IiyWojEGv6HXPD/bpaSg4rqqiobmLeLJIHrnJ+/eZV4K2iolBFQUc9Uk9WI5Yl6+i4fLEE4Dz7Qh2dSrFInZcZsfm1jEB+TtEweB8Jfb5dxStAONEEuSDkhzp3PHXBDydQZqfg2ieTJFxURx7mgC6aPWKDclVaOXRUnoeBbY+wj99rcVq7wd0wE01ExqMnNC7VyaG5T8epVCabz8mhwTwDYiHa4TDTpOspFgF8DwPQfS4wUu7U5hbfuNvH1qIwAJa2sZGEWE0Yz8y5uuYZv4EENC1v9SKIioYPx9bkN9qK1OJf69WfSaxsI28/XNBUrMVWbSBptxo/Lu51HA+ql6ziaoYb7TionGAw87GKSGmLjrdRjoGUAzAI6OV5pQdK3jVmU/Yuz9ZRYSVJ6pahwYKu6U+LfM1L31A3NbewsqMuTb6Q07ZVMbzU4ur27/arLp+8Eie4ytBaeAT7QH3Mu6/iSBEC9MTNLVrf9PJleQEwATH99UNaTtAMwZzBlMzCrUqYA9wbW7faUz03XyzZLHJxC3ZU2RM2VZbHUu9BUDe4b2VMi7jm+gygsWGVEQz1a/3og14Y2Y8J3IA/kYuSIvA4XhYnzDC6TKaTHwSzVk/MIkDBh7juQC4CHU6F8cw3yjg7r5f15uwlzXKrZmfON1oJ/hXIaFmcgI/LsKUZOW5P565kqqpvXKYeE0XHefmsWT155pQeB8kw3YJVp1hjhYPT27h29wtdbSZqhzFGlX1BxEosAeT7zN3EyNXcciOtLg83bcPr0tuATjVU56ylfQsufxtmebJr1FLfBLez7XlXHVzpOMsdQ/UqfuK+3zaWui50Kr0UClfVPhgrAVAaqZcp/kFBc4dKAXBG/bcBjUAVKwIZbjtsPGnuGb5TABHtTb1DlCfjbV+GU3HzSmvXFhh4rumWmiWJGpdZC44/AO5Tntdmu4hTq4iWyD0e3xtSsblXfhMoe+6oxbuwjkUIk9epYyxQErvB6ysR5CQJqKs+eLdFgL8HfqW2UpHyQ/DofE7ACKLu/3Ui3XRjvHAFkcYDrW61eMNq5pZ5k26TolLbuA1WsWr0IDyaZ0Uv8QXFUgcx0Y3+/KpfSaY20vgtNzBkspNYDH/EXXCwsqx+YwSIl8l7A27BlXNTHAgqnVzTOXI0kcarlGhqkb4WC1aXBDxk8AyVLi7wJq9o/VhV2zJzuzBJFgGMVlZl08RkM62oivaVRaK0zi4vW1YvUJeMijqcPa/F5TUYabSJnHTKaxcRpIOorzE/VYkO8TzCYGYpIwBbCvm87oTh+P3qRXDMm1XEVr2odrwpRTbPD8okWWVJXLFajckepoCMymC9TtWmqeOXbEpTttz5ujxtRs0Jx9K0EbC6D4EHkc9U8LD1d1VE5lVE8qoWE9FbSx7zpCowJT6ucRJJFud128g43L7o22SWlFXoLPEUxFCVUqVXRZksPHCZB51W+gt+xrhqXWTOV10/T4I+eBlSkbv3n0IvtNud2BkH/1xicc7b/NMRT4op6fDMROyrdrpR41DleBgmp6dXL1HyWRpbhqNFuq67rqtrmq6lrnth0bZB39z3u/s0e1lrVqV3l/ZUMzqv8DI3Xbpq4lpWbln0f55r1ir2ePq1qcMEPoU4EhzjzMKdRrDr2u7TDmyWqJxn8w2Xi9At0m+hCFrrcgMQ5TV4leR91Zw3ChZcTGcTezrL7czCfYWTdeAo7uh9dlZk42avm3Np0Il8ajPfTH1bUebwDH9m83NzACv09V3DCuFivHDfEoFVPBCCqlbAyr73H5Q7xPMAreTYP8qzyL2B79GH5EUp054g442LTUNTDWrMbJLGMU9H8npnPsVJstKai8yCrRsrLx2pQnEycvVV0D15VAuy5WPzu4tGlRvoFmxFbz/tNltZWNyPVF9EKbN6ZwilfBTDnF9kpEiK+hoV98/LaSfP8ZrwQJ2Dk1aUWeymoW3P5jM/BFUclDEB/m2dCAiVVzv7wX8Ohzmpmq9RHbkaHDnDp4yjPIyGUbVODRbhZrBNicD1PfknYGPqCu4FptJEvtuJ4c3Ke3QWosWdic22kUxmcidK+xJrMZVZmlparuuRgbGbMFdib5+7nd4O43QdzWNUtm/aKTjVpEXsMzoavcsyWkaVrGEAItQ3uKJl83FjnoMjz4ww0ZdENezxelHuvsYBn7cFEbRMn8TUlWVtycXS2fK4SM2917J2VZqLBj2ArbPGo8tAPfLymiPT+aX3y+3waRskHE8BRTQR4hYlYjPWULk/CPFXh2JM+gY5AM+kwDzqggRZJGi/UP2DzQuMIJmxsOv8CBgvZC2uVzmr1hSP0+NVPgG2w6UYjCdWzpSkSX69i4I83jQqhg1i2cSRx7sAvjOFQshAW8bvs5dEMBgYHT+u+bBLdOK99VV/dFCPknuqzSIHANxFLGLgbkI784TeuQS+c3sYrIjNcs/71mmTZI5qar7mskFZVgKdZzv2cSUvEmgtB3TyEiGqj37mV5po4ghc+6fHu6Qexr/93DA7sF/ccJ1yE2uHvAnNNe0EDKDO+uF2n2KtrsjFqM/iEpNSJUR9jIaTX98T2r49WhazQ/ft6zEWGHtrBUcYh9e7P9AkWsRegueSz3QX7DQYFWWimGHkZVlg/XxH8S2Bo4ncY/rJOExoqTWv4Vdn2ODoI8XF0PoabKT7JTjWELg40HAFn5ZGv6d5mBdAC68qiyADQ5JE9g9ZQZI4qA38hlhP/Tlzx1i9UrGaIaelDanY5vIzIQ6QVThYtX59AsQOl+db0F/Nb2wQ9AcoEWVX3pAav41OXiGPGL6vKv+6/9U0UnhdFnFptOXj3WkC4GhJlS0VTv9vHnivC1cg5XkSVDIzjhM7lw2iMjaFKl7cX4TYyc+sK1kAMaGzz4jwKNtISjWXXtDxHzkT9S0Nh2Kbgz6f+SrMpU8gRcX98GkMatIivzz6EtDoDEDSWjN7sh8EdOY70ssiwOcPGb/7Xlr/OGnv1Lh/FnOJDmUtNCEeHKP+YGM+uGwxMH0KTocioCF+VVIKqgWQbokSid2vMmh/hvIP2aSSap4O2v1cIXAN37hFr2QcccIAyDi0KSbVwPpiYyWf0wY8PtZdCG3U/ZNHTg+kftpiCavFmLolBkPxQsT+s1MRwIhqIkmu0UbztHO0kOMDgGHA0zHfDyXHzY/25/9bVEkd+DqZKEiIRkouDozrrR9tM8/kTvPDad0acKs/bHzKNiSJ1RUl/yjcxcV3uOlPUCfkoXxTlURbWqe0cV5Rsmm7p7Tbj6jM7sn/DSgpXKTMLmQoRChAGKZeFlZrL2joT5IphGJy/lBBlxWiXybWMthi3diPCGxNLhgkxYnbrxEtZY5xHm22DNCpFwzs/7IG46+TJm2xYrDFO2CF+6l31AyOq+fnv1gZPiLMzF5o1udYDDTHsVQy8EcfHnOPoH0nXqv0/5RQ1r0ohCDt8Aa+2CAouVSpeBBd9xtHXFWBWF+37amSwH9xpS5c7Kst69qTf+QceEcee9aKzb3Ll/UIWK7gDMc3Aafql69XfEfiYKRcbTrysrQvPNCJ+Jd3X7FuHro/erA2UilcCwf376d3vKjMvUrwDX+16RCv31J/uE6gEcxRYPBk8aS4W7nZ0+gcSpjKX2z6pyyZ4vs2uFi+4Irv+Uqe7AY8FF9lRVL35Q140lnPExpu3APs8puHsWGgQ76F9M56xAad7CIdX8T8q+DTWfd269qBCk6rugCZVBpuRTE+E/OVpvWRMLOoLQOlijtQGs93ZJi+wYi4jnM+YepvawVo+XDwh4MFQbQ1Ka0tl4zKxNq8nN+PEzJ49Q3DFgluFem7sy0uA8UZ+HxtIOVbnlOc345UlPTkF+PSABWv85p0B/bL/2lo4kFT4NRc3rbGeO4RZc/mWTfelczeP1VgWLid5AfaYE0O1VMHBrQ3fhfBFOQNhZ3a/UB7LJ46++rIa8J1xRGvmUjLqD8MMX0h3E53LcYzI9t/xjFFdfuw+R5PVHLjzMa+9/KD4NO+k7j1Xo5BiXnw4SgqJb4vCcCoEkEq3OQfV4FuH24THsgUCn82ouUu3V/yZmPaooNvztIFUQ7Yyfn1Xtwx291wjxPUBADf1/L9OW/fjii1rwJPZsOme0PtK96/Xmeu78W5TqiT+0Qrf3A+Vf7YJAczU47ciCTHbKP3e6GXO3UBU0Cn4YZrYYOzd0CYo1yroTMxud50xkZvxfeESNof3uxpKUqDwL8D3EnL2DcvF7n7u531G8GngNBwvd8V7bx9HHg3xGMsuDxCuQGTkf4Mir8heKM5PNaATiqE5SZi9XRPCDIiB5zGN+b3Y77NjH/ZU8ho2o0NMHjC5mfNrXEkyvgJuKQV7iwtyK75phNqHXk0w2NykFQuU7NT3GdV42J/WR9a+ZdPKzLpxDoJ4DAHopxEMtVa4qJtB2AOFoOK3WkB9iXZIz+SNrxxXxQQSW34AuLnUcWb+6CYFfF/KnUbBjWWUhJJ1nGFhk01YRjkxoqgbwuWfkEOjI8xYBzMCrGepLGRu1ytKUgkAkcVxlIasKV3FR4W/JBpv8IeShpceflopF3dOVIiRRsR5UOlxKDtHfJCmsI9Iu9cf/ck1ifCQIolx9OiSEdDgCmSIR33bjl8spoa90zePsDrTMeKqVhz3touJ1I310P5FCdPwd/FJz2tXs9HFgpdZkeU8BbCarR/8ZDrgZIrMkvjWh4tE1DRXiDDKWIzdn0IX8nTEVy0qLiJ3BijO1awufLztlqsEkt3dTdRg3IDCmQbWE+q1fH2iA5VqiN+MvjzdjhOeLd+HJLe0PR+OGvvN6g8i8DtOp2y6QpZVB8h02rwzg3xWtweF2S0MZqRfMlm+mmUqItF4HleooXOm7qbIeBH0Ik/W4NcHsWYUHNIYuYEfpq/aDXGlPX0VOmr9ltkSxF+cHbhHfOchcCQ7NKHSvV+BeNbCqXIn4W3bYEvGFBHreccb4QWrOJGRaqvxHZkf8R33XQoEAMm31yn4NH11KjkLia5/AVHQhfHprPdD9GVAVJwEzBJmggGVrlLuiuTB5oPVF7nbLLvJmLrHAstVvkpKf6bVPVil2NBFMpUxRwBDqHOKuNoS4tSO5vItdADhfpX/T6Ru3+76r1Gd8j/CqC6deGDBy9Mrxl2mtiUp6BRgW3Lbytqf4eyC+q7TUoHWQs9HsrSkYwEvuCPVN2EMj8ATLyRZkz5tdqKuE/K92cZor5LEudy8dEQTTnjOCnwnMf29RZq9YSLQcUboj/FqIJWe1qTiNR3N/hvjkpNmvKm1h7+FbFtobe3p4VtK0KhM3E8mC8Z2+J3PmvUtcge5vcTvIXLEw7HaikdikctD8zxhWew+b6c9jcph+GbHQbxW5bIQqlUPUr5VE974XFBs/IAOXIPEWgxcbTJhbP7YGbtgmjmPH0seOrI+wAkKcoEcjT1Ie9qkb6qKC7e/+EgfYoKpL3Pl08eVSkh9Lx6LJGmXXPU5xjaoJXZEHuh2u9R7aICQ7ik8NhwzCM4FZN5Ji2TvccSVQSKCqk+lfcK3PPHc4M+Tl1whxsRWQaHi5AEuASDDlVxzp6jEtb9rppUyIz+5rgyd6BexwVR4KaqA2Zp+H19YIn86lxxR248GQUQ5JoNB3X8WZqjqjYGrsS9GHDjotVXn/iE3fBUcYaRoIrX99+wCxPso/akdcWpEdCvk0zPg8aWTgy5cJgyE0v/okL6Oz8vJPgdwvVC5o0XbqS2vIiSjpRfOaqTM3Sh9ZWnSOHlHl6vRLUi+LrZ8yIVebXHB1Ax2CKDRhK3SZWlDpRZZYufB8R/kwLuy51ABR4BHxIXpmzuvrvR3dXP9bHK7nCXnK2wOKB5F18W4kg7GD0v0jWuHSaUjnzQdmK/MqX72xD1M6VCvT1W7qW89TGawwvpWChuz4twsjyPomTdfeHtcCgxl8eoPGghdaR5fQipxrcODSHg46Xws26iAW+PzvhTNDnCu5TNI24Flgq3T7Abfi/DnCZ7/rRKuBjCMHN5H+H35z6mQ+HU/aykhOMBf7NMjCftBuBf9yZy01+IwP0WLbCZGh/C7rR7CHZv7vHubvTNZD9qh38/REoaRooBPTcUdO91hIvsgk49soctw5h2C60LjpV5qP98p74SHSoMXsVG1bWY967vu7U4ssc6cvVtaUwtZe8iYxK3F6Wo8nNg3Pe8zc9iUSnwC98NjwBJn/0g5fCHqEQkENI6Lsmy05b3iLlg+PdvZEURE6kO+uT0sjvNqFBZq/kaRyys+WKChV9ICN4sjHbu/njq6AM5vFGEZ3UvhcWVbjG6vWHGL97XGM6k57HXS/W/ADN4277dj0NBlsDBMuMbPyBPaKSkADWUCpqWvxW4+U2K8W0A4R7iT7uLbqkXUcVPxZfYm5N4g7u7Ul090l5NeOjteUMX0T5IgkkLNDsahZtDvvmnjOJ7mvZ4BIbfcnHmAi526RM37jlVbDInbnm3MH6aD5ykMMv7Fd1qgAtSebVUu1e+3fJrSqsVvt8F/p8gg+NuhSFu0lOLcA8SGk+5CXEIaIhvvOh70OVH6gaPVxc62QB2oD1xPcGVCHzOERvlef5lSsjyi23e72OsnKiSXZaTzyJvg4GLLM6j1LGng+qc2WGUx2uARTcYBaGM/QRX+55ELEusYQcpp1OaLV79duLtT1HBA3FuJr87Uw7fJ4aRYFhVlXPL5o6WB9Wm7ocaNfC0mzLOtVDepaQY78gieyHj4T63Zoq/xvV62MP6l9X0/yABIscVDzPvJt3fZlB9cpO41tPeRBlHD/A1cYipwO2W9EPlRzgEiTwv7z9I84KXpOTPfJs1/O7VzflJnzJbwznmu7ZcucbSt01zPlEmc9N2DFcWonaBbsRynRMTGwhQUeIeIwCKx5v/5BzeSeXUNJ88koPgz/m9HgIrRb1cLTr+TF2TgYJpRQ+6tbzWwHoj6HqBmsoHf/Pfsvm/JO0iXAED9ySoTDDhj3iaMzgpgFWuxoxgNpdwtpdBp1S6g6Bhr7jrD2kw/fz3cjV/nOySb0j9G3LB9HWQwvbu613Pw5pa6VXfixSll4IbP3Fx2FBYCkT3X0ZRTdv9wsyp9T1gatf3wqBq8Kbqwe8aDucAmQ2WNjBDH9MD/IB/rcX57yEAYWvhWoS4XcuOHHh5Lv2wwy/t+kIUCF0q3Hy+K4XjsSxB3fzltPC/QgBWt4mANrZWCBvQWC6tWUAcPoHfGjp1lJRQU4KCaQtd3pHXvLb+4YLYP0K+uuVNIqVJcSI1666D7Zc/N9g1vq/XsbWUc+bnFT8U/z4m/esUAqo+r5P0MSdz31lGruYCaRHYytF5ro5e9PwSRP8XJvALmVEBCPRYxZbhv22+6UQJYtZt4f5XGPq/THaalM2O4EFfb5p1WWZVJXaTPrRr9Y0j+X+XFNN3UiPSkVPT0H8/s/+j/9H/1/T/AEcBMg61VtgyAAAAAElFTkSuQmCC">
            <a:hlinkClick r:id="rId3"/>
          </p:cNvPr>
          <p:cNvSpPr>
            <a:spLocks noChangeAspect="1" noChangeArrowheads="1"/>
          </p:cNvSpPr>
          <p:nvPr/>
        </p:nvSpPr>
        <p:spPr bwMode="auto">
          <a:xfrm>
            <a:off x="0" y="-1676400"/>
            <a:ext cx="3810000" cy="37433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p:nvSpPr>
        <p:spPr>
          <a:xfrm>
            <a:off x="0" y="0"/>
            <a:ext cx="9144000" cy="707886"/>
          </a:xfrm>
          <a:prstGeom prst="rect">
            <a:avLst/>
          </a:prstGeom>
          <a:solidFill>
            <a:schemeClr val="tx1"/>
          </a:solidFill>
        </p:spPr>
        <p:txBody>
          <a:bodyPr wrap="square" rtlCol="0">
            <a:spAutoFit/>
          </a:bodyPr>
          <a:lstStyle/>
          <a:p>
            <a:pPr algn="ctr"/>
            <a:r>
              <a:rPr lang="en-US" sz="4000" b="1" dirty="0" smtClean="0">
                <a:solidFill>
                  <a:schemeClr val="bg1"/>
                </a:solidFill>
              </a:rPr>
              <a:t>What is the Seal of Biliteracy?</a:t>
            </a:r>
            <a:endParaRPr lang="en-US" sz="4000" b="1" dirty="0">
              <a:solidFill>
                <a:schemeClr val="bg1"/>
              </a:solidFill>
            </a:endParaRPr>
          </a:p>
        </p:txBody>
      </p:sp>
      <p:sp>
        <p:nvSpPr>
          <p:cNvPr id="12" name="TextBox 11"/>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Tree>
    <p:extLst>
      <p:ext uri="{BB962C8B-B14F-4D97-AF65-F5344CB8AC3E}">
        <p14:creationId xmlns:p14="http://schemas.microsoft.com/office/powerpoint/2010/main" val="2131438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a:r>
              <a:rPr lang="en-US" sz="4000" b="1" dirty="0" smtClean="0">
                <a:solidFill>
                  <a:schemeClr val="bg1"/>
                </a:solidFill>
              </a:rPr>
              <a:t>What is the Seal of Biliteracy?</a:t>
            </a:r>
            <a:endParaRPr lang="en-US" sz="4000" b="1" dirty="0">
              <a:solidFill>
                <a:schemeClr val="bg1"/>
              </a:solidFill>
            </a:endParaRPr>
          </a:p>
        </p:txBody>
      </p:sp>
      <p:sp>
        <p:nvSpPr>
          <p:cNvPr id="3" name="Content Placeholder 2"/>
          <p:cNvSpPr>
            <a:spLocks noGrp="1"/>
          </p:cNvSpPr>
          <p:nvPr>
            <p:ph idx="1"/>
          </p:nvPr>
        </p:nvSpPr>
        <p:spPr>
          <a:xfrm>
            <a:off x="381000" y="1447800"/>
            <a:ext cx="8382000" cy="3505200"/>
          </a:xfrm>
        </p:spPr>
        <p:txBody>
          <a:bodyPr>
            <a:normAutofit/>
          </a:bodyPr>
          <a:lstStyle/>
          <a:p>
            <a:pPr marL="0" indent="0" algn="ctr">
              <a:buNone/>
            </a:pPr>
            <a:r>
              <a:rPr lang="en-US" sz="4000" dirty="0" smtClean="0"/>
              <a:t>To recognize </a:t>
            </a:r>
            <a:r>
              <a:rPr lang="en-US" sz="4000" dirty="0"/>
              <a:t>high school graduates who have attained a </a:t>
            </a:r>
            <a:r>
              <a:rPr lang="en-US" sz="4000" dirty="0" smtClean="0"/>
              <a:t>high </a:t>
            </a:r>
            <a:r>
              <a:rPr lang="en-US" sz="4000" dirty="0"/>
              <a:t>level of proficiency in </a:t>
            </a:r>
            <a:r>
              <a:rPr lang="en-US" sz="4000" dirty="0" smtClean="0"/>
              <a:t>listening, speaking</a:t>
            </a:r>
            <a:r>
              <a:rPr lang="en-US" sz="4000" dirty="0"/>
              <a:t>, reading, and writing in one or more languages, in addition to </a:t>
            </a:r>
            <a:r>
              <a:rPr lang="en-US" sz="4000" dirty="0" smtClean="0"/>
              <a:t>English</a:t>
            </a:r>
            <a:r>
              <a:rPr lang="en-US" sz="4000" dirty="0"/>
              <a:t>.</a:t>
            </a:r>
          </a:p>
        </p:txBody>
      </p:sp>
      <p:sp>
        <p:nvSpPr>
          <p:cNvPr id="10" name="TextBox 9"/>
          <p:cNvSpPr txBox="1"/>
          <p:nvPr/>
        </p:nvSpPr>
        <p:spPr>
          <a:xfrm>
            <a:off x="685800" y="6477000"/>
            <a:ext cx="7924800" cy="400110"/>
          </a:xfrm>
          <a:prstGeom prst="rect">
            <a:avLst/>
          </a:prstGeom>
          <a:noFill/>
        </p:spPr>
        <p:txBody>
          <a:bodyPr wrap="square" rtlCol="0">
            <a:spAutoFit/>
          </a:bodyPr>
          <a:lstStyle/>
          <a:p>
            <a:pPr algn="ctr"/>
            <a:r>
              <a:rPr lang="en-US" sz="2000" dirty="0" smtClean="0">
                <a:latin typeface="+mj-lt"/>
              </a:rPr>
              <a:t>Office of Bilingual Education and World Languages</a:t>
            </a:r>
            <a:endParaRPr lang="en-US" sz="2000" dirty="0">
              <a:latin typeface="+mj-lt"/>
            </a:endParaRPr>
          </a:p>
        </p:txBody>
      </p:sp>
      <p:sp>
        <p:nvSpPr>
          <p:cNvPr id="11" name="TextBox 10"/>
          <p:cNvSpPr txBox="1"/>
          <p:nvPr/>
        </p:nvSpPr>
        <p:spPr>
          <a:xfrm>
            <a:off x="0" y="0"/>
            <a:ext cx="9144000" cy="707886"/>
          </a:xfrm>
          <a:prstGeom prst="rect">
            <a:avLst/>
          </a:prstGeom>
          <a:solidFill>
            <a:schemeClr val="tx1"/>
          </a:solidFill>
        </p:spPr>
        <p:txBody>
          <a:bodyPr wrap="square" rtlCol="0">
            <a:spAutoFit/>
          </a:bodyPr>
          <a:lstStyle/>
          <a:p>
            <a:pPr algn="ctr"/>
            <a:r>
              <a:rPr lang="en-US" sz="4000" b="1" dirty="0" smtClean="0">
                <a:solidFill>
                  <a:schemeClr val="bg1"/>
                </a:solidFill>
              </a:rPr>
              <a:t>What is the Purpose of the Seal?</a:t>
            </a:r>
            <a:endParaRPr lang="en-US" sz="4000" b="1" dirty="0">
              <a:solidFill>
                <a:schemeClr val="bg1"/>
              </a:solidFill>
            </a:endParaRPr>
          </a:p>
        </p:txBody>
      </p:sp>
      <p:sp>
        <p:nvSpPr>
          <p:cNvPr id="12" name="TextBox 11"/>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
        <p:nvSpPr>
          <p:cNvPr id="4" name="TextBox 3"/>
          <p:cNvSpPr txBox="1"/>
          <p:nvPr/>
        </p:nvSpPr>
        <p:spPr>
          <a:xfrm>
            <a:off x="1361121" y="5851359"/>
            <a:ext cx="6421758" cy="369332"/>
          </a:xfrm>
          <a:prstGeom prst="rect">
            <a:avLst/>
          </a:prstGeom>
          <a:noFill/>
        </p:spPr>
        <p:txBody>
          <a:bodyPr wrap="none" rtlCol="0">
            <a:spAutoFit/>
          </a:bodyPr>
          <a:lstStyle/>
          <a:p>
            <a:r>
              <a:rPr lang="en-US" dirty="0"/>
              <a:t>(Chapter 271 of the Laws of 2012 (Section 815 of Education Law)). </a:t>
            </a:r>
          </a:p>
        </p:txBody>
      </p:sp>
    </p:spTree>
    <p:extLst>
      <p:ext uri="{BB962C8B-B14F-4D97-AF65-F5344CB8AC3E}">
        <p14:creationId xmlns:p14="http://schemas.microsoft.com/office/powerpoint/2010/main" val="2495009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a:r>
              <a:rPr lang="en-US" sz="4000" b="1" dirty="0" smtClean="0">
                <a:solidFill>
                  <a:schemeClr val="bg1"/>
                </a:solidFill>
              </a:rPr>
              <a:t>What is the Seal of Biliteracy?</a:t>
            </a:r>
            <a:endParaRPr lang="en-US" sz="4000" b="1" dirty="0">
              <a:solidFill>
                <a:schemeClr val="bg1"/>
              </a:solidFill>
            </a:endParaRPr>
          </a:p>
        </p:txBody>
      </p:sp>
      <p:sp>
        <p:nvSpPr>
          <p:cNvPr id="3" name="Content Placeholder 2"/>
          <p:cNvSpPr>
            <a:spLocks noGrp="1"/>
          </p:cNvSpPr>
          <p:nvPr>
            <p:ph idx="1"/>
          </p:nvPr>
        </p:nvSpPr>
        <p:spPr>
          <a:xfrm>
            <a:off x="304800" y="1066800"/>
            <a:ext cx="4038600" cy="4648200"/>
          </a:xfrm>
        </p:spPr>
        <p:txBody>
          <a:bodyPr>
            <a:normAutofit lnSpcReduction="10000"/>
          </a:bodyPr>
          <a:lstStyle/>
          <a:p>
            <a:pPr marL="0" indent="0" algn="ctr">
              <a:buNone/>
            </a:pPr>
            <a:r>
              <a:rPr lang="en-US" sz="3600" dirty="0" smtClean="0"/>
              <a:t>PRINCIPLE 4  </a:t>
            </a:r>
          </a:p>
          <a:p>
            <a:pPr marL="0" indent="0">
              <a:buNone/>
            </a:pPr>
            <a:r>
              <a:rPr lang="en-US" sz="3000" dirty="0" smtClean="0"/>
              <a:t>Districts </a:t>
            </a:r>
            <a:r>
              <a:rPr lang="en-US" sz="3000" dirty="0"/>
              <a:t>and schools recognize that bilingualism and biliteracy are assets and </a:t>
            </a:r>
            <a:r>
              <a:rPr lang="en-US" sz="3000" dirty="0" smtClean="0"/>
              <a:t>provide opportunities </a:t>
            </a:r>
            <a:r>
              <a:rPr lang="en-US" sz="3000" dirty="0"/>
              <a:t>for all students to earn a Seal of Biliteracy upon obtaining a high </a:t>
            </a:r>
            <a:r>
              <a:rPr lang="en-US" sz="3000" dirty="0" smtClean="0"/>
              <a:t>school diploma.</a:t>
            </a:r>
            <a:endParaRPr lang="en-US" sz="3000" dirty="0"/>
          </a:p>
          <a:p>
            <a:pPr marL="0" indent="0" algn="ctr">
              <a:buNone/>
            </a:pPr>
            <a:endParaRPr lang="en-US" sz="4000" dirty="0"/>
          </a:p>
        </p:txBody>
      </p:sp>
      <p:sp>
        <p:nvSpPr>
          <p:cNvPr id="10" name="TextBox 9"/>
          <p:cNvSpPr txBox="1"/>
          <p:nvPr/>
        </p:nvSpPr>
        <p:spPr>
          <a:xfrm>
            <a:off x="685800" y="6477000"/>
            <a:ext cx="7924800" cy="400110"/>
          </a:xfrm>
          <a:prstGeom prst="rect">
            <a:avLst/>
          </a:prstGeom>
          <a:noFill/>
        </p:spPr>
        <p:txBody>
          <a:bodyPr wrap="square" rtlCol="0">
            <a:spAutoFit/>
          </a:bodyPr>
          <a:lstStyle/>
          <a:p>
            <a:pPr algn="ctr"/>
            <a:r>
              <a:rPr lang="en-US" sz="2000" dirty="0" smtClean="0">
                <a:latin typeface="+mj-lt"/>
              </a:rPr>
              <a:t>Office of Bilingual Education and World Languages</a:t>
            </a:r>
            <a:endParaRPr lang="en-US" sz="2000" dirty="0">
              <a:latin typeface="+mj-lt"/>
            </a:endParaRPr>
          </a:p>
        </p:txBody>
      </p:sp>
      <p:sp>
        <p:nvSpPr>
          <p:cNvPr id="11" name="TextBox 10"/>
          <p:cNvSpPr txBox="1"/>
          <p:nvPr/>
        </p:nvSpPr>
        <p:spPr>
          <a:xfrm>
            <a:off x="0" y="0"/>
            <a:ext cx="9144000" cy="584775"/>
          </a:xfrm>
          <a:prstGeom prst="rect">
            <a:avLst/>
          </a:prstGeom>
          <a:solidFill>
            <a:schemeClr val="tx1"/>
          </a:solidFill>
        </p:spPr>
        <p:txBody>
          <a:bodyPr wrap="square" rtlCol="0">
            <a:spAutoFit/>
          </a:bodyPr>
          <a:lstStyle/>
          <a:p>
            <a:pPr algn="ctr"/>
            <a:r>
              <a:rPr lang="en-US" sz="3200" b="1" dirty="0">
                <a:solidFill>
                  <a:schemeClr val="bg1"/>
                </a:solidFill>
              </a:rPr>
              <a:t>Blueprint for English Language </a:t>
            </a:r>
            <a:r>
              <a:rPr lang="en-US" sz="3200" b="1" dirty="0" smtClean="0">
                <a:solidFill>
                  <a:schemeClr val="bg1"/>
                </a:solidFill>
              </a:rPr>
              <a:t>Learners’ </a:t>
            </a:r>
            <a:r>
              <a:rPr lang="en-US" sz="3200" b="1" dirty="0">
                <a:solidFill>
                  <a:schemeClr val="bg1"/>
                </a:solidFill>
              </a:rPr>
              <a:t>Success</a:t>
            </a:r>
          </a:p>
        </p:txBody>
      </p:sp>
      <p:sp>
        <p:nvSpPr>
          <p:cNvPr id="12" name="TextBox 11"/>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905980"/>
            <a:ext cx="4272658" cy="5266220"/>
          </a:xfrm>
          <a:prstGeom prst="rect">
            <a:avLst/>
          </a:prstGeom>
          <a:noFill/>
          <a:ln w="28575">
            <a:solidFill>
              <a:schemeClr val="tx1">
                <a:lumMod val="95000"/>
                <a:lumOff val="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19284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2819400" cy="4114800"/>
          </a:xfrm>
        </p:spPr>
        <p:txBody>
          <a:bodyPr>
            <a:normAutofit fontScale="77500" lnSpcReduction="20000"/>
          </a:bodyPr>
          <a:lstStyle/>
          <a:p>
            <a:pPr>
              <a:spcBef>
                <a:spcPts val="0"/>
              </a:spcBef>
              <a:spcAft>
                <a:spcPts val="1800"/>
              </a:spcAft>
            </a:pPr>
            <a:r>
              <a:rPr lang="en-US" dirty="0">
                <a:latin typeface="+mj-lt"/>
              </a:rPr>
              <a:t>California initiated the first State Seal of Biliteracy in 2008.</a:t>
            </a:r>
          </a:p>
          <a:p>
            <a:pPr>
              <a:spcBef>
                <a:spcPts val="0"/>
              </a:spcBef>
              <a:spcAft>
                <a:spcPts val="1800"/>
              </a:spcAft>
            </a:pPr>
            <a:r>
              <a:rPr lang="en-US" dirty="0" smtClean="0">
                <a:latin typeface="+mj-lt"/>
              </a:rPr>
              <a:t>Since then, numerous states have approved the Seal or are in the process of initiating one.</a:t>
            </a:r>
            <a:endParaRPr lang="en-US" dirty="0">
              <a:latin typeface="+mj-lt"/>
            </a:endParaRPr>
          </a:p>
          <a:p>
            <a:endParaRPr 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1371600"/>
            <a:ext cx="5457916"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990600" y="6488668"/>
            <a:ext cx="7315200" cy="400110"/>
          </a:xfrm>
          <a:prstGeom prst="rect">
            <a:avLst/>
          </a:prstGeom>
        </p:spPr>
        <p:txBody>
          <a:bodyPr wrap="square">
            <a:spAutoFit/>
          </a:bodyPr>
          <a:lstStyle/>
          <a:p>
            <a:pPr algn="ctr"/>
            <a:r>
              <a:rPr lang="en-US" sz="2000" dirty="0" smtClean="0">
                <a:latin typeface="+mj-lt"/>
              </a:rPr>
              <a:t>Office of Bilingual Education and World Languages</a:t>
            </a:r>
            <a:endParaRPr lang="en-US" sz="2000" dirty="0">
              <a:latin typeface="+mj-lt"/>
            </a:endParaRPr>
          </a:p>
        </p:txBody>
      </p:sp>
      <p:sp>
        <p:nvSpPr>
          <p:cNvPr id="9" name="TextBox 8"/>
          <p:cNvSpPr txBox="1"/>
          <p:nvPr/>
        </p:nvSpPr>
        <p:spPr>
          <a:xfrm>
            <a:off x="0" y="0"/>
            <a:ext cx="9144000" cy="707886"/>
          </a:xfrm>
          <a:prstGeom prst="rect">
            <a:avLst/>
          </a:prstGeom>
          <a:solidFill>
            <a:schemeClr val="tx1"/>
          </a:solidFill>
        </p:spPr>
        <p:txBody>
          <a:bodyPr wrap="square" rtlCol="0">
            <a:spAutoFit/>
          </a:bodyPr>
          <a:lstStyle/>
          <a:p>
            <a:pPr algn="ctr"/>
            <a:r>
              <a:rPr lang="en-US" sz="4000" b="1" dirty="0" smtClean="0">
                <a:solidFill>
                  <a:schemeClr val="bg1"/>
                </a:solidFill>
              </a:rPr>
              <a:t>History of the Seal of Biliteracy</a:t>
            </a:r>
            <a:endParaRPr lang="en-US" sz="4000" b="1" dirty="0">
              <a:solidFill>
                <a:schemeClr val="bg1"/>
              </a:solidFill>
            </a:endParaRPr>
          </a:p>
        </p:txBody>
      </p:sp>
      <p:sp>
        <p:nvSpPr>
          <p:cNvPr id="10" name="TextBox 9"/>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Tree>
    <p:extLst>
      <p:ext uri="{BB962C8B-B14F-4D97-AF65-F5344CB8AC3E}">
        <p14:creationId xmlns:p14="http://schemas.microsoft.com/office/powerpoint/2010/main" val="832947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3810000"/>
          </a:xfrm>
        </p:spPr>
        <p:txBody>
          <a:bodyPr>
            <a:normAutofit fontScale="85000" lnSpcReduction="20000"/>
          </a:bodyPr>
          <a:lstStyle/>
          <a:p>
            <a:r>
              <a:rPr lang="en-US" dirty="0" smtClean="0">
                <a:latin typeface="+mj-lt"/>
              </a:rPr>
              <a:t>The New York State Seal of Biliteracy was passed by the Legislature and signed into law by the Governor on July 31, 2012 behind the sponsorship of Senator Robach and Assemblywoman Arroyo. </a:t>
            </a:r>
          </a:p>
          <a:p>
            <a:endParaRPr lang="en-US" dirty="0" smtClean="0">
              <a:latin typeface="+mj-lt"/>
            </a:endParaRPr>
          </a:p>
          <a:p>
            <a:r>
              <a:rPr lang="en-US" dirty="0" smtClean="0">
                <a:latin typeface="+mj-lt"/>
              </a:rPr>
              <a:t>In 2013-2014, a committee was formed to explore the most effective way to develop the Seal for the state.</a:t>
            </a:r>
          </a:p>
          <a:p>
            <a:endParaRPr lang="en-US" dirty="0" smtClean="0">
              <a:latin typeface="+mj-lt"/>
            </a:endParaRPr>
          </a:p>
          <a:p>
            <a:pPr>
              <a:spcBef>
                <a:spcPts val="0"/>
              </a:spcBef>
              <a:spcAft>
                <a:spcPts val="1800"/>
              </a:spcAft>
            </a:pPr>
            <a:r>
              <a:rPr lang="en-US" dirty="0" smtClean="0">
                <a:latin typeface="+mj-lt"/>
              </a:rPr>
              <a:t>In 2014-2015, NYSED piloted the Seal with 6 districts and 20 schools within New York State.</a:t>
            </a:r>
          </a:p>
        </p:txBody>
      </p:sp>
      <p:sp>
        <p:nvSpPr>
          <p:cNvPr id="5" name="Rectangle 4"/>
          <p:cNvSpPr/>
          <p:nvPr/>
        </p:nvSpPr>
        <p:spPr>
          <a:xfrm>
            <a:off x="990600" y="6457890"/>
            <a:ext cx="7086600" cy="400110"/>
          </a:xfrm>
          <a:prstGeom prst="rect">
            <a:avLst/>
          </a:prstGeom>
        </p:spPr>
        <p:txBody>
          <a:bodyPr wrap="square">
            <a:spAutoFit/>
          </a:bodyPr>
          <a:lstStyle/>
          <a:p>
            <a:pPr algn="ctr"/>
            <a:r>
              <a:rPr lang="en-US" sz="2000" dirty="0" smtClean="0">
                <a:latin typeface="+mj-lt"/>
              </a:rPr>
              <a:t>Office of Bilingual Education and World Languages</a:t>
            </a:r>
            <a:endParaRPr lang="en-US" sz="2000" dirty="0">
              <a:latin typeface="+mj-lt"/>
            </a:endParaRPr>
          </a:p>
        </p:txBody>
      </p:sp>
      <p:sp>
        <p:nvSpPr>
          <p:cNvPr id="8" name="TextBox 7"/>
          <p:cNvSpPr txBox="1"/>
          <p:nvPr/>
        </p:nvSpPr>
        <p:spPr>
          <a:xfrm>
            <a:off x="0" y="0"/>
            <a:ext cx="9144000" cy="707886"/>
          </a:xfrm>
          <a:prstGeom prst="rect">
            <a:avLst/>
          </a:prstGeom>
          <a:solidFill>
            <a:schemeClr val="tx1"/>
          </a:solidFill>
        </p:spPr>
        <p:txBody>
          <a:bodyPr wrap="square" rtlCol="0">
            <a:spAutoFit/>
          </a:bodyPr>
          <a:lstStyle/>
          <a:p>
            <a:pPr algn="ctr"/>
            <a:r>
              <a:rPr lang="en-US" sz="4000" b="1" dirty="0" smtClean="0">
                <a:solidFill>
                  <a:schemeClr val="bg1"/>
                </a:solidFill>
              </a:rPr>
              <a:t>History of the Seal of Biliteracy</a:t>
            </a:r>
            <a:endParaRPr lang="en-US" sz="4000" b="1" dirty="0">
              <a:solidFill>
                <a:schemeClr val="bg1"/>
              </a:solidFill>
            </a:endParaRPr>
          </a:p>
        </p:txBody>
      </p:sp>
      <p:sp>
        <p:nvSpPr>
          <p:cNvPr id="9" name="TextBox 8"/>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Tree>
    <p:extLst>
      <p:ext uri="{BB962C8B-B14F-4D97-AF65-F5344CB8AC3E}">
        <p14:creationId xmlns:p14="http://schemas.microsoft.com/office/powerpoint/2010/main" val="1138145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46330"/>
            <a:ext cx="9144000" cy="5842337"/>
          </a:xfrm>
        </p:spPr>
        <p:txBody>
          <a:bodyPr>
            <a:normAutofit fontScale="62500" lnSpcReduction="20000"/>
          </a:bodyPr>
          <a:lstStyle/>
          <a:p>
            <a:pPr marL="0" indent="0">
              <a:buNone/>
            </a:pPr>
            <a:endParaRPr lang="en-US" sz="3600" dirty="0" smtClean="0"/>
          </a:p>
          <a:p>
            <a:pPr marL="0" indent="0" algn="just">
              <a:buNone/>
            </a:pPr>
            <a:r>
              <a:rPr lang="en-US" sz="3600" dirty="0" smtClean="0"/>
              <a:t>    Along with numerous teachers and schools throughout NYS, the Office </a:t>
            </a:r>
          </a:p>
          <a:p>
            <a:pPr marL="0" indent="0" algn="just">
              <a:buNone/>
            </a:pPr>
            <a:r>
              <a:rPr lang="en-US" sz="3600" dirty="0"/>
              <a:t> </a:t>
            </a:r>
            <a:r>
              <a:rPr lang="en-US" sz="3600" dirty="0" smtClean="0"/>
              <a:t>   of Bilingual Education and World Languages has worked closely with </a:t>
            </a:r>
            <a:endParaRPr lang="en-US" sz="3600" dirty="0"/>
          </a:p>
          <a:p>
            <a:pPr marL="0" indent="0" algn="just">
              <a:buNone/>
            </a:pPr>
            <a:r>
              <a:rPr lang="en-US" sz="3600" dirty="0" smtClean="0"/>
              <a:t>    a  number of organizations and groups to develop the proposed criteria,    </a:t>
            </a:r>
          </a:p>
          <a:p>
            <a:pPr marL="0" indent="0" algn="just">
              <a:buNone/>
            </a:pPr>
            <a:r>
              <a:rPr lang="en-US" sz="3600" dirty="0"/>
              <a:t> </a:t>
            </a:r>
            <a:r>
              <a:rPr lang="en-US" sz="3600" dirty="0" smtClean="0"/>
              <a:t>   guidelines and processes for the New York State Seal of Biliteracy.</a:t>
            </a:r>
          </a:p>
          <a:p>
            <a:pPr marL="0" indent="0">
              <a:buNone/>
            </a:pPr>
            <a:endParaRPr lang="en-US" sz="3600" dirty="0" smtClean="0"/>
          </a:p>
          <a:p>
            <a:pPr lvl="1">
              <a:buFont typeface="Wingdings" panose="05000000000000000000" pitchFamily="2" charset="2"/>
              <a:buChar char="§"/>
            </a:pPr>
            <a:r>
              <a:rPr lang="en-US" sz="3600" dirty="0"/>
              <a:t>New York State Association of Foreign Language Teachers (NYSAFLT</a:t>
            </a:r>
            <a:r>
              <a:rPr lang="en-US" sz="3600" dirty="0" smtClean="0"/>
              <a:t>)</a:t>
            </a:r>
          </a:p>
          <a:p>
            <a:pPr lvl="1">
              <a:buFont typeface="Wingdings" panose="05000000000000000000" pitchFamily="2" charset="2"/>
              <a:buChar char="§"/>
            </a:pPr>
            <a:r>
              <a:rPr lang="en-US" sz="3600" dirty="0" smtClean="0"/>
              <a:t>The American Council on the Teaching of Foreign Languages (ACTFL)</a:t>
            </a:r>
          </a:p>
          <a:p>
            <a:pPr lvl="1">
              <a:buFont typeface="Wingdings" panose="05000000000000000000" pitchFamily="2" charset="2"/>
              <a:buChar char="§"/>
            </a:pPr>
            <a:r>
              <a:rPr lang="en-US" sz="3600" dirty="0" smtClean="0"/>
              <a:t>NYS Regional Bilingual Education Resource Networks (RBERN)</a:t>
            </a:r>
          </a:p>
          <a:p>
            <a:pPr lvl="1">
              <a:buFont typeface="Wingdings" panose="05000000000000000000" pitchFamily="2" charset="2"/>
              <a:buChar char="§"/>
            </a:pPr>
            <a:r>
              <a:rPr lang="en-US" sz="3600" dirty="0" smtClean="0"/>
              <a:t>The NYS Seal of Biliteracy Pilot Schools/Districts</a:t>
            </a:r>
          </a:p>
          <a:p>
            <a:pPr lvl="1">
              <a:buFont typeface="Wingdings" panose="05000000000000000000" pitchFamily="2" charset="2"/>
              <a:buChar char="§"/>
            </a:pPr>
            <a:r>
              <a:rPr lang="en-US" sz="3600" dirty="0" smtClean="0"/>
              <a:t>Foreign Language Association of Chairpersons and Supervisors (FLACS)</a:t>
            </a:r>
          </a:p>
          <a:p>
            <a:pPr lvl="1">
              <a:buFont typeface="Wingdings" panose="05000000000000000000" pitchFamily="2" charset="2"/>
              <a:buChar char="§"/>
            </a:pPr>
            <a:r>
              <a:rPr lang="en-US" sz="3600" dirty="0" smtClean="0"/>
              <a:t>New York Capital Area Languages (NYCAL)</a:t>
            </a:r>
          </a:p>
          <a:p>
            <a:pPr lvl="1">
              <a:buFont typeface="Wingdings" panose="05000000000000000000" pitchFamily="2" charset="2"/>
              <a:buChar char="§"/>
            </a:pPr>
            <a:r>
              <a:rPr lang="en-US" sz="3600" smtClean="0"/>
              <a:t>The </a:t>
            </a:r>
            <a:r>
              <a:rPr lang="en-US" sz="3600" dirty="0" smtClean="0"/>
              <a:t>NYS Seal of Biliteracy Workgroup</a:t>
            </a:r>
          </a:p>
          <a:p>
            <a:pPr lvl="1">
              <a:buFont typeface="Wingdings" panose="05000000000000000000" pitchFamily="2" charset="2"/>
              <a:buChar char="§"/>
            </a:pPr>
            <a:r>
              <a:rPr lang="en-US" sz="3600" dirty="0" smtClean="0"/>
              <a:t>The College Board</a:t>
            </a:r>
          </a:p>
          <a:p>
            <a:pPr marL="457200" lvl="1" indent="0">
              <a:buNone/>
            </a:pPr>
            <a:endParaRPr lang="en-US" sz="3600" dirty="0" smtClean="0">
              <a:latin typeface="+mj-lt"/>
            </a:endParaRPr>
          </a:p>
          <a:p>
            <a:pPr marL="0" indent="0">
              <a:buNone/>
            </a:pPr>
            <a:endParaRPr lang="en-US" sz="2800" dirty="0" smtClean="0"/>
          </a:p>
          <a:p>
            <a:pPr marL="0" indent="0">
              <a:buNone/>
            </a:pPr>
            <a:endParaRPr lang="en-US" sz="2800" dirty="0" smtClean="0"/>
          </a:p>
          <a:p>
            <a:pPr marL="0" indent="0">
              <a:buNone/>
            </a:pPr>
            <a:endParaRPr lang="en-US" dirty="0"/>
          </a:p>
          <a:p>
            <a:pPr marL="0" indent="0">
              <a:buNone/>
            </a:pPr>
            <a:endParaRPr lang="en-US" dirty="0"/>
          </a:p>
          <a:p>
            <a:pPr marL="0" indent="0">
              <a:buNone/>
            </a:pPr>
            <a:endParaRPr lang="en-US" dirty="0" smtClean="0"/>
          </a:p>
        </p:txBody>
      </p:sp>
      <p:sp>
        <p:nvSpPr>
          <p:cNvPr id="4" name="Rectangle 3"/>
          <p:cNvSpPr/>
          <p:nvPr/>
        </p:nvSpPr>
        <p:spPr>
          <a:xfrm>
            <a:off x="457200" y="6488668"/>
            <a:ext cx="8229600" cy="400110"/>
          </a:xfrm>
          <a:prstGeom prst="rect">
            <a:avLst/>
          </a:prstGeom>
        </p:spPr>
        <p:txBody>
          <a:bodyPr wrap="square">
            <a:spAutoFit/>
          </a:bodyPr>
          <a:lstStyle/>
          <a:p>
            <a:pPr algn="ctr"/>
            <a:r>
              <a:rPr lang="en-US" sz="2000" dirty="0" smtClean="0">
                <a:latin typeface="+mj-lt"/>
              </a:rPr>
              <a:t>Office of Bilingual Education and World Languages</a:t>
            </a:r>
            <a:endParaRPr lang="en-US" sz="2000" dirty="0">
              <a:latin typeface="+mj-lt"/>
            </a:endParaRPr>
          </a:p>
        </p:txBody>
      </p:sp>
      <p:sp>
        <p:nvSpPr>
          <p:cNvPr id="7" name="TextBox 6"/>
          <p:cNvSpPr txBox="1"/>
          <p:nvPr/>
        </p:nvSpPr>
        <p:spPr>
          <a:xfrm>
            <a:off x="0" y="0"/>
            <a:ext cx="9144000" cy="646331"/>
          </a:xfrm>
          <a:prstGeom prst="rect">
            <a:avLst/>
          </a:prstGeom>
          <a:solidFill>
            <a:schemeClr val="tx1"/>
          </a:solidFill>
        </p:spPr>
        <p:txBody>
          <a:bodyPr wrap="square" rtlCol="0">
            <a:spAutoFit/>
          </a:bodyPr>
          <a:lstStyle/>
          <a:p>
            <a:pPr algn="ctr"/>
            <a:r>
              <a:rPr lang="en-US" sz="3600" b="1" dirty="0" smtClean="0">
                <a:solidFill>
                  <a:schemeClr val="bg1"/>
                </a:solidFill>
              </a:rPr>
              <a:t>Collaborations</a:t>
            </a:r>
            <a:endParaRPr lang="en-US" sz="3600" dirty="0">
              <a:solidFill>
                <a:schemeClr val="bg1"/>
              </a:solidFill>
            </a:endParaRPr>
          </a:p>
        </p:txBody>
      </p:sp>
      <p:sp>
        <p:nvSpPr>
          <p:cNvPr id="8" name="TextBox 7"/>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Tree>
    <p:extLst>
      <p:ext uri="{BB962C8B-B14F-4D97-AF65-F5344CB8AC3E}">
        <p14:creationId xmlns:p14="http://schemas.microsoft.com/office/powerpoint/2010/main" val="3391512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64686187"/>
              </p:ext>
            </p:extLst>
          </p:nvPr>
        </p:nvGraphicFramePr>
        <p:xfrm>
          <a:off x="457200" y="1676400"/>
          <a:ext cx="8229600" cy="4812268"/>
        </p:xfrm>
        <a:graphic>
          <a:graphicData uri="http://schemas.openxmlformats.org/drawingml/2006/chart">
            <c:chart xmlns:c="http://schemas.openxmlformats.org/drawingml/2006/chart" xmlns:r="http://schemas.openxmlformats.org/officeDocument/2006/relationships" r:id="rId3"/>
          </a:graphicData>
        </a:graphic>
      </p:graphicFrame>
      <p:pic>
        <p:nvPicPr>
          <p:cNvPr id="5" name="chart"/>
          <p:cNvPicPr>
            <a:picLocks noChangeAspect="1"/>
          </p:cNvPicPr>
          <p:nvPr/>
        </p:nvPicPr>
        <p:blipFill>
          <a:blip r:embed="rId4"/>
          <a:stretch>
            <a:fillRect/>
          </a:stretch>
        </p:blipFill>
        <p:spPr>
          <a:xfrm>
            <a:off x="66666" y="871682"/>
            <a:ext cx="4505334" cy="530398"/>
          </a:xfrm>
          <a:prstGeom prst="rect">
            <a:avLst/>
          </a:prstGeom>
        </p:spPr>
      </p:pic>
      <p:sp>
        <p:nvSpPr>
          <p:cNvPr id="6" name="Title 5"/>
          <p:cNvSpPr txBox="1">
            <a:spLocks noGrp="1"/>
          </p:cNvSpPr>
          <p:nvPr>
            <p:ph type="title"/>
          </p:nvPr>
        </p:nvSpPr>
        <p:spPr>
          <a:xfrm>
            <a:off x="0" y="0"/>
            <a:ext cx="9128760" cy="707886"/>
          </a:xfrm>
          <a:prstGeom prst="rect">
            <a:avLst/>
          </a:prstGeom>
          <a:solidFill>
            <a:schemeClr val="tx1"/>
          </a:solidFill>
        </p:spPr>
        <p:txBody>
          <a:bodyPr wrap="square" rtlCol="0">
            <a:spAutoFit/>
          </a:bodyPr>
          <a:lstStyle/>
          <a:p>
            <a:pPr algn="ctr"/>
            <a:r>
              <a:rPr lang="en-US" sz="4000" b="1" dirty="0" smtClean="0">
                <a:solidFill>
                  <a:schemeClr val="bg1"/>
                </a:solidFill>
                <a:effectLst>
                  <a:outerShdw blurRad="38100" dist="38100" dir="2700000" algn="tl">
                    <a:srgbClr val="000000">
                      <a:alpha val="43137"/>
                    </a:srgbClr>
                  </a:outerShdw>
                </a:effectLst>
              </a:rPr>
              <a:t>NYS’ Linguistic / </a:t>
            </a:r>
            <a:r>
              <a:rPr lang="en-US" sz="4000" b="1" dirty="0" smtClean="0">
                <a:solidFill>
                  <a:schemeClr val="bg1"/>
                </a:solidFill>
              </a:rPr>
              <a:t>Cultural</a:t>
            </a:r>
            <a:r>
              <a:rPr lang="en-US" sz="4000" b="1" dirty="0" smtClean="0">
                <a:solidFill>
                  <a:schemeClr val="bg1"/>
                </a:solidFill>
                <a:effectLst>
                  <a:outerShdw blurRad="38100" dist="38100" dir="2700000" algn="tl">
                    <a:srgbClr val="000000">
                      <a:alpha val="43137"/>
                    </a:srgbClr>
                  </a:outerShdw>
                </a:effectLst>
              </a:rPr>
              <a:t> Diversity </a:t>
            </a:r>
            <a:endParaRPr lang="en-US" sz="4000" dirty="0">
              <a:solidFill>
                <a:schemeClr val="bg1"/>
              </a:solidFill>
            </a:endParaRPr>
          </a:p>
        </p:txBody>
      </p:sp>
      <p:sp>
        <p:nvSpPr>
          <p:cNvPr id="7" name="TextBox 6"/>
          <p:cNvSpPr txBox="1"/>
          <p:nvPr/>
        </p:nvSpPr>
        <p:spPr>
          <a:xfrm>
            <a:off x="0" y="6488668"/>
            <a:ext cx="9144000" cy="369332"/>
          </a:xfrm>
          <a:prstGeom prst="rect">
            <a:avLst/>
          </a:prstGeom>
          <a:solidFill>
            <a:schemeClr val="tx1"/>
          </a:solidFill>
        </p:spPr>
        <p:txBody>
          <a:bodyPr wrap="square" rtlCol="0">
            <a:spAutoFit/>
          </a:bodyPr>
          <a:lstStyle/>
          <a:p>
            <a:pPr algn="ctr"/>
            <a:r>
              <a:rPr lang="en-US" dirty="0" smtClean="0">
                <a:solidFill>
                  <a:schemeClr val="bg1"/>
                </a:solidFill>
              </a:rPr>
              <a:t>Office of Bilingual Education and World Languages</a:t>
            </a:r>
            <a:endParaRPr lang="en-US" dirty="0">
              <a:solidFill>
                <a:schemeClr val="bg1"/>
              </a:solidFill>
            </a:endParaRPr>
          </a:p>
        </p:txBody>
      </p:sp>
      <p:sp>
        <p:nvSpPr>
          <p:cNvPr id="8" name="TextBox 7"/>
          <p:cNvSpPr txBox="1">
            <a:spLocks noChangeArrowheads="1"/>
          </p:cNvSpPr>
          <p:nvPr/>
        </p:nvSpPr>
        <p:spPr bwMode="auto">
          <a:xfrm>
            <a:off x="6324600" y="1149762"/>
            <a:ext cx="25146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defRPr/>
            </a:pPr>
            <a:r>
              <a:rPr lang="en-US" sz="2000" b="1" dirty="0" smtClean="0">
                <a:solidFill>
                  <a:schemeClr val="accent2"/>
                </a:solidFill>
                <a:latin typeface="+mj-lt"/>
                <a:cs typeface="+mn-cs"/>
              </a:rPr>
              <a:t>Linguistically diverse state with over 200 languages spoken by our students.</a:t>
            </a:r>
          </a:p>
        </p:txBody>
      </p:sp>
    </p:spTree>
    <p:extLst>
      <p:ext uri="{BB962C8B-B14F-4D97-AF65-F5344CB8AC3E}">
        <p14:creationId xmlns:p14="http://schemas.microsoft.com/office/powerpoint/2010/main" val="621971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CartoGothic St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2670</TotalTime>
  <Words>1706</Words>
  <Application>Microsoft Office PowerPoint</Application>
  <PresentationFormat>On-screen Show (4:3)</PresentationFormat>
  <Paragraphs>303</Paragraphs>
  <Slides>22</Slides>
  <Notes>19</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The New York State  Seal of Biliteracy  New York State Board of Regents Monday, January 11, 2016</vt:lpstr>
      <vt:lpstr>What is the Seal of Biliteracy?</vt:lpstr>
      <vt:lpstr>What is the Seal of Biliteracy?</vt:lpstr>
      <vt:lpstr>What is the Seal of Biliteracy?</vt:lpstr>
      <vt:lpstr>What is the Seal of Biliteracy?</vt:lpstr>
      <vt:lpstr>PowerPoint Presentation</vt:lpstr>
      <vt:lpstr>PowerPoint Presentation</vt:lpstr>
      <vt:lpstr>PowerPoint Presentation</vt:lpstr>
      <vt:lpstr>NYS’ Linguistic / Cultural Diversity </vt:lpstr>
      <vt:lpstr>PowerPoint Presentation</vt:lpstr>
      <vt:lpstr>PowerPoint Presentation</vt:lpstr>
      <vt:lpstr>Over 230 students completed the Seal of Biliteracy program through the pilot schools in Spanish, French, Italian, Chinese, Bangla, Turkish, Polish and Swahili.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NYSED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York State Seal of Biliteracy</dc:title>
  <dc:creator>Administrator</dc:creator>
  <cp:lastModifiedBy>Administrator</cp:lastModifiedBy>
  <cp:revision>241</cp:revision>
  <cp:lastPrinted>2015-12-07T19:49:12Z</cp:lastPrinted>
  <dcterms:created xsi:type="dcterms:W3CDTF">2015-04-03T12:58:58Z</dcterms:created>
  <dcterms:modified xsi:type="dcterms:W3CDTF">2016-03-07T16:16:34Z</dcterms:modified>
</cp:coreProperties>
</file>